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B50C-9B07-4008-96B5-C31573C276B8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A8611-B783-46D4-92BD-B7F9A9B9661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/>
              <a:t>اختام العصر </a:t>
            </a:r>
            <a:r>
              <a:rPr lang="ar-IQ" b="1" dirty="0" err="1" smtClean="0"/>
              <a:t>الاكدي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ar-IQ" b="1" dirty="0" smtClean="0">
                <a:solidFill>
                  <a:srgbClr val="7030A0"/>
                </a:solidFill>
              </a:rPr>
              <a:t>			من مميزات اختام هذا العصر </a:t>
            </a:r>
          </a:p>
          <a:p>
            <a:pPr lvl="0"/>
            <a:r>
              <a:rPr lang="ar-IQ" b="1" dirty="0" smtClean="0">
                <a:solidFill>
                  <a:srgbClr val="0070C0"/>
                </a:solidFill>
              </a:rPr>
              <a:t>اظهار التفاصيل الدقيقة </a:t>
            </a:r>
            <a:r>
              <a:rPr lang="ar-IQ" b="1" dirty="0" err="1" smtClean="0">
                <a:solidFill>
                  <a:srgbClr val="0070C0"/>
                </a:solidFill>
              </a:rPr>
              <a:t>للاشكال</a:t>
            </a:r>
            <a:r>
              <a:rPr lang="ar-IQ" b="1" dirty="0" smtClean="0">
                <a:solidFill>
                  <a:srgbClr val="0070C0"/>
                </a:solidFill>
              </a:rPr>
              <a:t> في الملبس </a:t>
            </a:r>
            <a:r>
              <a:rPr lang="ar-IQ" b="1" dirty="0" err="1" smtClean="0">
                <a:solidFill>
                  <a:srgbClr val="0070C0"/>
                </a:solidFill>
              </a:rPr>
              <a:t>والهيئة .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ar-IQ" b="1" dirty="0" smtClean="0">
                <a:solidFill>
                  <a:srgbClr val="0070C0"/>
                </a:solidFill>
              </a:rPr>
              <a:t>الاهتمام بالناحية التشريحية  </a:t>
            </a:r>
            <a:r>
              <a:rPr lang="ar-IQ" b="1" dirty="0" err="1" smtClean="0">
                <a:solidFill>
                  <a:srgbClr val="0070C0"/>
                </a:solidFill>
              </a:rPr>
              <a:t>كاظهار</a:t>
            </a:r>
            <a:r>
              <a:rPr lang="ar-IQ" b="1" dirty="0" smtClean="0">
                <a:solidFill>
                  <a:srgbClr val="0070C0"/>
                </a:solidFill>
              </a:rPr>
              <a:t> العضلات </a:t>
            </a:r>
            <a:r>
              <a:rPr lang="ar-IQ" b="1" dirty="0" err="1" smtClean="0">
                <a:solidFill>
                  <a:srgbClr val="0070C0"/>
                </a:solidFill>
              </a:rPr>
              <a:t>والاوردة.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ar-IQ" b="1" dirty="0" smtClean="0">
                <a:solidFill>
                  <a:srgbClr val="0070C0"/>
                </a:solidFill>
              </a:rPr>
              <a:t>الاهتمام الشديد بالنسب العامة للجسم فظهرت الاشكال واقعية.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ar-IQ" b="1" dirty="0" smtClean="0">
                <a:solidFill>
                  <a:srgbClr val="0070C0"/>
                </a:solidFill>
              </a:rPr>
              <a:t>الاهتمام </a:t>
            </a:r>
            <a:r>
              <a:rPr lang="ar-IQ" b="1" dirty="0" err="1" smtClean="0">
                <a:solidFill>
                  <a:srgbClr val="0070C0"/>
                </a:solidFill>
              </a:rPr>
              <a:t>بالتعابير</a:t>
            </a:r>
            <a:r>
              <a:rPr lang="ar-IQ" b="1" dirty="0" smtClean="0">
                <a:solidFill>
                  <a:srgbClr val="0070C0"/>
                </a:solidFill>
              </a:rPr>
              <a:t> والحركة  لذلك ظهر الاسلوب يميل الى الواقعية </a:t>
            </a:r>
            <a:r>
              <a:rPr lang="ar-IQ" b="1" dirty="0" err="1" smtClean="0">
                <a:solidFill>
                  <a:srgbClr val="0070C0"/>
                </a:solidFill>
              </a:rPr>
              <a:t>التعبيرية .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ar-IQ" b="1" dirty="0" smtClean="0">
                <a:solidFill>
                  <a:srgbClr val="0070C0"/>
                </a:solidFill>
              </a:rPr>
              <a:t>توزيع عناصر المشهد على سطح </a:t>
            </a:r>
            <a:r>
              <a:rPr lang="ar-IQ" b="1" dirty="0" err="1" smtClean="0">
                <a:solidFill>
                  <a:srgbClr val="0070C0"/>
                </a:solidFill>
              </a:rPr>
              <a:t>الختم </a:t>
            </a:r>
            <a:r>
              <a:rPr lang="ar-IQ" b="1" dirty="0" smtClean="0">
                <a:solidFill>
                  <a:srgbClr val="0070C0"/>
                </a:solidFill>
              </a:rPr>
              <a:t>, وتم ملأ الفراغات بين وحدات المشهد بالكتابة المسمارية.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pPr lvl="0"/>
            <a:r>
              <a:rPr lang="ar-IQ" sz="2400" b="1" dirty="0" smtClean="0"/>
              <a:t>من اهم المواضيع الفنية التي  نفذت على الاختام في العصر </a:t>
            </a:r>
            <a:r>
              <a:rPr lang="ar-IQ" sz="2400" b="1" dirty="0" err="1" smtClean="0"/>
              <a:t>الاكدي</a:t>
            </a:r>
            <a:r>
              <a:rPr lang="ar-IQ" sz="2400" b="1" dirty="0" smtClean="0"/>
              <a:t> : </a:t>
            </a:r>
            <a:br>
              <a:rPr lang="ar-IQ" sz="2400" b="1" dirty="0" smtClean="0"/>
            </a:br>
            <a:r>
              <a:rPr lang="ar-IQ" sz="2400" b="1" dirty="0" smtClean="0"/>
              <a:t/>
            </a:r>
            <a:br>
              <a:rPr lang="ar-IQ" sz="2400" b="1" dirty="0" smtClean="0"/>
            </a:br>
            <a:r>
              <a:rPr lang="ar-IQ" sz="2400" b="1" dirty="0" smtClean="0">
                <a:solidFill>
                  <a:srgbClr val="FF0000"/>
                </a:solidFill>
              </a:rPr>
              <a:t>الصراع  بين الانسان والحيوان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IQ" sz="2400" dirty="0" smtClean="0">
                <a:solidFill>
                  <a:srgbClr val="7030A0"/>
                </a:solidFill>
              </a:rPr>
              <a:t>يظهر في بعض الاختام الاسطوانية صراع البطل العاري مع </a:t>
            </a:r>
            <a:r>
              <a:rPr lang="ar-IQ" sz="2400" dirty="0" err="1" smtClean="0">
                <a:solidFill>
                  <a:srgbClr val="7030A0"/>
                </a:solidFill>
              </a:rPr>
              <a:t>الاسد  </a:t>
            </a:r>
            <a:r>
              <a:rPr lang="ar-IQ" sz="2400" dirty="0" smtClean="0">
                <a:solidFill>
                  <a:srgbClr val="7030A0"/>
                </a:solidFill>
              </a:rPr>
              <a:t>, الذي يحاول ان يقصم ظهر </a:t>
            </a:r>
            <a:r>
              <a:rPr lang="ar-IQ" sz="2400" dirty="0" err="1" smtClean="0">
                <a:solidFill>
                  <a:srgbClr val="7030A0"/>
                </a:solidFill>
              </a:rPr>
              <a:t>الاسد </a:t>
            </a:r>
            <a:r>
              <a:rPr lang="ar-IQ" sz="2400" dirty="0" smtClean="0">
                <a:solidFill>
                  <a:srgbClr val="7030A0"/>
                </a:solidFill>
              </a:rPr>
              <a:t>, وفي مشهد اخر يمسك بذيل الاسد باليد اليسرى ويطعنه على </a:t>
            </a:r>
            <a:r>
              <a:rPr lang="ar-IQ" sz="2400" dirty="0" err="1" smtClean="0">
                <a:solidFill>
                  <a:srgbClr val="7030A0"/>
                </a:solidFill>
              </a:rPr>
              <a:t>راسه</a:t>
            </a:r>
            <a:r>
              <a:rPr lang="ar-IQ" sz="2400" dirty="0" smtClean="0">
                <a:solidFill>
                  <a:srgbClr val="7030A0"/>
                </a:solidFill>
              </a:rPr>
              <a:t> باليد الاخرى اثناء وضع قدمه اليمنى على راس </a:t>
            </a:r>
            <a:r>
              <a:rPr lang="ar-IQ" sz="2400" dirty="0" err="1" smtClean="0">
                <a:solidFill>
                  <a:srgbClr val="7030A0"/>
                </a:solidFill>
              </a:rPr>
              <a:t>الاسد .</a:t>
            </a:r>
            <a:r>
              <a:rPr lang="ar-IQ" sz="2400" dirty="0" smtClean="0">
                <a:solidFill>
                  <a:srgbClr val="7030A0"/>
                </a:solidFill>
              </a:rPr>
              <a:t> </a:t>
            </a:r>
            <a:br>
              <a:rPr lang="ar-IQ" sz="2400" dirty="0" smtClean="0">
                <a:solidFill>
                  <a:srgbClr val="7030A0"/>
                </a:solidFill>
              </a:rPr>
            </a:br>
            <a:r>
              <a:rPr lang="ar-IQ" sz="2400" dirty="0" smtClean="0">
                <a:solidFill>
                  <a:srgbClr val="7030A0"/>
                </a:solidFill>
              </a:rPr>
              <a:t>يعتقد ان يكون هذا البطل </a:t>
            </a:r>
            <a:r>
              <a:rPr lang="ar-IQ" sz="2400" dirty="0" err="1" smtClean="0">
                <a:solidFill>
                  <a:srgbClr val="7030A0"/>
                </a:solidFill>
              </a:rPr>
              <a:t>كلكامش</a:t>
            </a:r>
            <a:r>
              <a:rPr lang="ar-IQ" sz="2400" dirty="0" smtClean="0">
                <a:solidFill>
                  <a:srgbClr val="7030A0"/>
                </a:solidFill>
              </a:rPr>
              <a:t> </a:t>
            </a:r>
            <a:endParaRPr lang="ar-IQ" sz="2400" dirty="0">
              <a:solidFill>
                <a:srgbClr val="7030A0"/>
              </a:solidFill>
            </a:endParaRPr>
          </a:p>
        </p:txBody>
      </p:sp>
      <p:pic>
        <p:nvPicPr>
          <p:cNvPr id="5" name="صورة 4" descr="C:\Users\intel\Desktop\فنون العراق القديم\صور النحت\اختام\old sumerian\Gilgamesh_Enkidu_cylinder_se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717032"/>
            <a:ext cx="36576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312367"/>
          </a:xfrm>
        </p:spPr>
        <p:txBody>
          <a:bodyPr>
            <a:normAutofit fontScale="90000"/>
          </a:bodyPr>
          <a:lstStyle/>
          <a:p>
            <a:pPr lvl="0"/>
            <a:r>
              <a:rPr lang="ar-IQ" b="1" dirty="0" smtClean="0">
                <a:solidFill>
                  <a:srgbClr val="00B050"/>
                </a:solidFill>
              </a:rPr>
              <a:t>شجرة الحياة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sz="3100" dirty="0" smtClean="0">
                <a:solidFill>
                  <a:srgbClr val="FF0000"/>
                </a:solidFill>
              </a:rPr>
              <a:t>يصور الختم مشهدا لحيوانين  واقفين على جانبي شجرة الحياة المنبثقة من </a:t>
            </a:r>
            <a:r>
              <a:rPr lang="ar-IQ" sz="3100" dirty="0" err="1" smtClean="0">
                <a:solidFill>
                  <a:srgbClr val="FF0000"/>
                </a:solidFill>
              </a:rPr>
              <a:t>الجبل </a:t>
            </a:r>
            <a:r>
              <a:rPr lang="ar-IQ" sz="3100" dirty="0" smtClean="0">
                <a:solidFill>
                  <a:srgbClr val="FF0000"/>
                </a:solidFill>
              </a:rPr>
              <a:t>, في حين يقف كل من البطل العاري والرجل الثور خلف </a:t>
            </a:r>
            <a:r>
              <a:rPr lang="ar-IQ" sz="3100" dirty="0" err="1" smtClean="0">
                <a:solidFill>
                  <a:srgbClr val="FF0000"/>
                </a:solidFill>
              </a:rPr>
              <a:t>الحيوانين </a:t>
            </a:r>
            <a:r>
              <a:rPr lang="ar-IQ" sz="3100" dirty="0" smtClean="0">
                <a:solidFill>
                  <a:srgbClr val="FF0000"/>
                </a:solidFill>
              </a:rPr>
              <a:t>, كل منهما يمسك بذيل الحيوان باليد اليسرى ويطعن الحيوان بالخنجر الذي يمسكه باليد </a:t>
            </a:r>
            <a:r>
              <a:rPr lang="ar-IQ" sz="3100" dirty="0" err="1" smtClean="0">
                <a:solidFill>
                  <a:srgbClr val="FF0000"/>
                </a:solidFill>
              </a:rPr>
              <a:t>اليمنى </a:t>
            </a:r>
            <a:r>
              <a:rPr lang="ar-IQ" sz="3100" dirty="0" smtClean="0">
                <a:solidFill>
                  <a:srgbClr val="FF0000"/>
                </a:solidFill>
              </a:rPr>
              <a:t>, وضعية البطلين بالمنظر الجانبي في حين ان الوجهين  بالمنظر الامامي </a:t>
            </a:r>
            <a:endParaRPr lang="ar-IQ" sz="3100" dirty="0">
              <a:solidFill>
                <a:srgbClr val="FF0000"/>
              </a:solidFill>
            </a:endParaRPr>
          </a:p>
        </p:txBody>
      </p:sp>
      <p:pic>
        <p:nvPicPr>
          <p:cNvPr id="4" name="صورة 3" descr="C:\Users\intel\Desktop\فنون العراق القديم\صور النحت\اختام\old sumerian\Scene representing Gilgamesh and Ea-bani in conflict with bulls in a wooded and mountainous country; British Museum No. 893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3981450" cy="258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pPr lvl="0" algn="just"/>
            <a:r>
              <a:rPr lang="ar-IQ" sz="3200" b="1" dirty="0" smtClean="0">
                <a:solidFill>
                  <a:srgbClr val="FF0000"/>
                </a:solidFill>
              </a:rPr>
              <a:t>الاساطير</a:t>
            </a:r>
            <a:r>
              <a:rPr lang="ar-IQ" sz="3200" b="1" dirty="0" smtClean="0"/>
              <a:t>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IQ" sz="3200" b="1" dirty="0" smtClean="0">
                <a:solidFill>
                  <a:srgbClr val="0070C0"/>
                </a:solidFill>
              </a:rPr>
              <a:t>يصور المشهد المنفذ على الختم اسطورة صعود </a:t>
            </a:r>
            <a:r>
              <a:rPr lang="ar-IQ" sz="3200" b="1" dirty="0" err="1" smtClean="0">
                <a:solidFill>
                  <a:srgbClr val="0070C0"/>
                </a:solidFill>
              </a:rPr>
              <a:t>ايتانا </a:t>
            </a:r>
            <a:r>
              <a:rPr lang="ar-IQ" sz="3200" b="1" dirty="0" smtClean="0">
                <a:solidFill>
                  <a:srgbClr val="0070C0"/>
                </a:solidFill>
              </a:rPr>
              <a:t>( احد ملوك  </a:t>
            </a:r>
            <a:r>
              <a:rPr lang="ar-IQ" sz="3200" b="1" dirty="0" err="1" smtClean="0">
                <a:solidFill>
                  <a:srgbClr val="0070C0"/>
                </a:solidFill>
              </a:rPr>
              <a:t>كيش</a:t>
            </a:r>
            <a:r>
              <a:rPr lang="ar-IQ" sz="3200" b="1" dirty="0" smtClean="0">
                <a:solidFill>
                  <a:srgbClr val="0070C0"/>
                </a:solidFill>
              </a:rPr>
              <a:t> بعد الطوفان) الى السماء على ظهر نسر لملاقاة الاله </a:t>
            </a:r>
            <a:r>
              <a:rPr lang="ar-IQ" sz="3200" b="1" dirty="0" err="1" smtClean="0">
                <a:solidFill>
                  <a:srgbClr val="0070C0"/>
                </a:solidFill>
              </a:rPr>
              <a:t>آنو</a:t>
            </a:r>
            <a:r>
              <a:rPr lang="ar-IQ" sz="3200" b="1" dirty="0" smtClean="0">
                <a:solidFill>
                  <a:srgbClr val="0070C0"/>
                </a:solidFill>
              </a:rPr>
              <a:t> عسى ان يقبل رجائه لينجب طفلا وريثا له </a:t>
            </a:r>
            <a:r>
              <a:rPr lang="ar-IQ" sz="3200" b="1" dirty="0" err="1" smtClean="0">
                <a:solidFill>
                  <a:srgbClr val="0070C0"/>
                </a:solidFill>
              </a:rPr>
              <a:t>لانه</a:t>
            </a:r>
            <a:r>
              <a:rPr lang="ar-IQ" sz="3200" b="1" dirty="0" smtClean="0">
                <a:solidFill>
                  <a:srgbClr val="0070C0"/>
                </a:solidFill>
              </a:rPr>
              <a:t> كان </a:t>
            </a:r>
            <a:r>
              <a:rPr lang="ar-IQ" sz="3200" b="1" dirty="0" err="1" smtClean="0">
                <a:solidFill>
                  <a:srgbClr val="0070C0"/>
                </a:solidFill>
              </a:rPr>
              <a:t>عقيما </a:t>
            </a:r>
            <a:r>
              <a:rPr lang="ar-IQ" sz="3200" b="1" dirty="0" smtClean="0">
                <a:solidFill>
                  <a:srgbClr val="0070C0"/>
                </a:solidFill>
              </a:rPr>
              <a:t>, والمشهد يصور ايضا توديعه من قبل حاشيته وخرافه وكلابه </a:t>
            </a:r>
            <a:endParaRPr lang="ar-IQ" sz="3200" b="1" dirty="0">
              <a:solidFill>
                <a:srgbClr val="0070C0"/>
              </a:solidFill>
            </a:endParaRPr>
          </a:p>
        </p:txBody>
      </p:sp>
      <p:pic>
        <p:nvPicPr>
          <p:cNvPr id="4" name="صورة 3" descr="C:\Users\intel\Desktop\فنون العراق القديم\صور النحت\اختام\old sumerian\61aogeOPt4L._SS500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933056"/>
            <a:ext cx="40671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اختام العصر الاكدي </vt:lpstr>
      <vt:lpstr>من اهم المواضيع الفنية التي  نفذت على الاختام في العصر الاكدي :   الصراع  بين الانسان والحيوان   يظهر في بعض الاختام الاسطوانية صراع البطل العاري مع الاسد  , الذي يحاول ان يقصم ظهر الاسد , وفي مشهد اخر يمسك بذيل الاسد باليد اليسرى ويطعنه على راسه باليد الاخرى اثناء وضع قدمه اليمنى على راس الاسد .  يعتقد ان يكون هذا البطل كلكامش </vt:lpstr>
      <vt:lpstr>شجرة الحياة   يصور الختم مشهدا لحيوانين  واقفين على جانبي شجرة الحياة المنبثقة من الجبل , في حين يقف كل من البطل العاري والرجل الثور خلف الحيوانين , كل منهما يمسك بذيل الحيوان باليد اليسرى ويطعن الحيوان بالخنجر الذي يمسكه باليد اليمنى , وضعية البطلين بالمنظر الجانبي في حين ان الوجهين  بالمنظر الامامي </vt:lpstr>
      <vt:lpstr>الاساطير   يصور المشهد المنفذ على الختم اسطورة صعود ايتانا ( احد ملوك  كيش بعد الطوفان) الى السماء على ظهر نسر لملاقاة الاله آنو عسى ان يقبل رجائه لينجب طفلا وريثا له لانه كان عقيما , والمشهد يصور ايضا توديعه من قبل حاشيته وخرافه وكلابه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 الغائر</dc:title>
  <dc:creator>intel</dc:creator>
  <cp:lastModifiedBy>Mohamed</cp:lastModifiedBy>
  <cp:revision>55</cp:revision>
  <dcterms:created xsi:type="dcterms:W3CDTF">2015-01-04T17:48:51Z</dcterms:created>
  <dcterms:modified xsi:type="dcterms:W3CDTF">2016-03-14T17:16:49Z</dcterms:modified>
</cp:coreProperties>
</file>