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1" r:id="rId4"/>
    <p:sldId id="272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اختام  عصر فجر السلالات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الخواص الفنية </a:t>
            </a:r>
            <a:r>
              <a:rPr lang="ar-IQ" b="1" dirty="0" err="1" smtClean="0">
                <a:solidFill>
                  <a:srgbClr val="FF0000"/>
                </a:solidFill>
              </a:rPr>
              <a:t>لاختام</a:t>
            </a:r>
            <a:r>
              <a:rPr lang="ar-IQ" b="1" dirty="0" smtClean="0">
                <a:solidFill>
                  <a:srgbClr val="FF0000"/>
                </a:solidFill>
              </a:rPr>
              <a:t> هذا </a:t>
            </a:r>
            <a:r>
              <a:rPr lang="ar-IQ" b="1" dirty="0" err="1" smtClean="0">
                <a:solidFill>
                  <a:srgbClr val="FF0000"/>
                </a:solidFill>
              </a:rPr>
              <a:t>العصر </a:t>
            </a:r>
            <a:r>
              <a:rPr lang="ar-IQ" b="1" dirty="0" smtClean="0">
                <a:solidFill>
                  <a:srgbClr val="FF0000"/>
                </a:solidFill>
              </a:rPr>
              <a:t>, </a:t>
            </a:r>
            <a:r>
              <a:rPr lang="ar-IQ" b="1" dirty="0" err="1" smtClean="0">
                <a:solidFill>
                  <a:srgbClr val="FF0000"/>
                </a:solidFill>
              </a:rPr>
              <a:t>هي: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ar-IQ" dirty="0" err="1" smtClean="0"/>
              <a:t>1.</a:t>
            </a:r>
            <a:r>
              <a:rPr lang="ar-IQ" dirty="0" smtClean="0"/>
              <a:t> </a:t>
            </a:r>
            <a:r>
              <a:rPr lang="ar-IQ" b="1" dirty="0" smtClean="0">
                <a:solidFill>
                  <a:srgbClr val="7030A0"/>
                </a:solidFill>
              </a:rPr>
              <a:t>اشكالها نحيفة وطويلة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ar-IQ" b="1" dirty="0" err="1" smtClean="0">
                <a:solidFill>
                  <a:srgbClr val="7030A0"/>
                </a:solidFill>
              </a:rPr>
              <a:t>2.</a:t>
            </a:r>
            <a:r>
              <a:rPr lang="ar-IQ" b="1" dirty="0" smtClean="0">
                <a:solidFill>
                  <a:srgbClr val="7030A0"/>
                </a:solidFill>
              </a:rPr>
              <a:t> صنعت من مواد مختلفة </a:t>
            </a:r>
            <a:r>
              <a:rPr lang="ar-IQ" b="1" dirty="0" err="1" smtClean="0">
                <a:solidFill>
                  <a:srgbClr val="7030A0"/>
                </a:solidFill>
              </a:rPr>
              <a:t>واحجار</a:t>
            </a:r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</a:rPr>
              <a:t>مختلفة .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ar-IQ" b="1" dirty="0" err="1" smtClean="0">
                <a:solidFill>
                  <a:srgbClr val="7030A0"/>
                </a:solidFill>
              </a:rPr>
              <a:t>3.</a:t>
            </a:r>
            <a:r>
              <a:rPr lang="ar-IQ" b="1" dirty="0" smtClean="0">
                <a:solidFill>
                  <a:srgbClr val="7030A0"/>
                </a:solidFill>
              </a:rPr>
              <a:t> المشاهد واضحة وبارزة على سطح </a:t>
            </a:r>
            <a:r>
              <a:rPr lang="ar-IQ" b="1" dirty="0" err="1" smtClean="0">
                <a:solidFill>
                  <a:srgbClr val="7030A0"/>
                </a:solidFill>
              </a:rPr>
              <a:t>الختم .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ar-IQ" b="1" dirty="0" err="1" smtClean="0">
                <a:solidFill>
                  <a:srgbClr val="7030A0"/>
                </a:solidFill>
              </a:rPr>
              <a:t>4.</a:t>
            </a:r>
            <a:r>
              <a:rPr lang="ar-IQ" b="1" dirty="0" smtClean="0">
                <a:solidFill>
                  <a:srgbClr val="7030A0"/>
                </a:solidFill>
              </a:rPr>
              <a:t> الاسلوب المستخدم في تنفيذ المشاهد هو الاسلوب  التجريدي والواقعي </a:t>
            </a:r>
            <a:r>
              <a:rPr lang="ar-IQ" b="1" dirty="0" err="1" smtClean="0">
                <a:solidFill>
                  <a:srgbClr val="7030A0"/>
                </a:solidFill>
              </a:rPr>
              <a:t>ايضا 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i="1" dirty="0" smtClean="0"/>
              <a:t>المواضيع التي استخدمها الفنان في اختام عصر فجر السلالات</a:t>
            </a:r>
            <a:endParaRPr lang="ar-IQ" sz="2800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ar-IQ" dirty="0" err="1" smtClean="0"/>
              <a:t>1.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002060"/>
                </a:solidFill>
              </a:rPr>
              <a:t>المواضيع الاسطورية كصراع الحيوانات وحماية الحيوانات الاليفة من الحيوانات الوحشية.</a:t>
            </a:r>
            <a:endParaRPr lang="en-US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ar-IQ" dirty="0" err="1" smtClean="0">
                <a:solidFill>
                  <a:srgbClr val="00B0F0"/>
                </a:solidFill>
              </a:rPr>
              <a:t>2</a:t>
            </a:r>
            <a:r>
              <a:rPr lang="ar-IQ" dirty="0" err="1" smtClean="0">
                <a:solidFill>
                  <a:srgbClr val="FF0000"/>
                </a:solidFill>
              </a:rPr>
              <a:t>.</a:t>
            </a:r>
            <a:r>
              <a:rPr lang="ar-IQ" dirty="0" smtClean="0">
                <a:solidFill>
                  <a:srgbClr val="FF0000"/>
                </a:solidFill>
              </a:rPr>
              <a:t> ظهور حيوان خرافي ساد في هذا العصر على شكل كائن مركب في المشاهد </a:t>
            </a:r>
            <a:r>
              <a:rPr lang="ar-IQ" dirty="0" err="1" smtClean="0">
                <a:solidFill>
                  <a:srgbClr val="FF0000"/>
                </a:solidFill>
              </a:rPr>
              <a:t>الفنية .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ar-IQ" dirty="0" err="1" smtClean="0">
                <a:solidFill>
                  <a:srgbClr val="00B0F0"/>
                </a:solidFill>
              </a:rPr>
              <a:t>3.</a:t>
            </a:r>
            <a:r>
              <a:rPr lang="ar-IQ" dirty="0" smtClean="0">
                <a:solidFill>
                  <a:srgbClr val="00B0F0"/>
                </a:solidFill>
              </a:rPr>
              <a:t> </a:t>
            </a:r>
            <a:r>
              <a:rPr lang="ar-IQ" dirty="0" smtClean="0">
                <a:solidFill>
                  <a:srgbClr val="7030A0"/>
                </a:solidFill>
              </a:rPr>
              <a:t>ظهور كائن مركب يعرف </a:t>
            </a:r>
            <a:r>
              <a:rPr lang="ar-IQ" dirty="0" err="1" smtClean="0">
                <a:solidFill>
                  <a:srgbClr val="7030A0"/>
                </a:solidFill>
              </a:rPr>
              <a:t>بـ</a:t>
            </a:r>
            <a:r>
              <a:rPr lang="ar-IQ" dirty="0" smtClean="0">
                <a:solidFill>
                  <a:srgbClr val="7030A0"/>
                </a:solidFill>
              </a:rPr>
              <a:t> ( الرجل العقرب) في المشاهد </a:t>
            </a:r>
            <a:r>
              <a:rPr lang="ar-IQ" dirty="0" err="1" smtClean="0">
                <a:solidFill>
                  <a:srgbClr val="7030A0"/>
                </a:solidFill>
              </a:rPr>
              <a:t>الفنية  .</a:t>
            </a:r>
            <a:r>
              <a:rPr lang="ar-IQ" dirty="0" smtClean="0">
                <a:solidFill>
                  <a:srgbClr val="7030A0"/>
                </a:solidFill>
              </a:rPr>
              <a:t> </a:t>
            </a:r>
          </a:p>
          <a:p>
            <a:pPr lvl="0">
              <a:buNone/>
            </a:pPr>
            <a:r>
              <a:rPr lang="ar-IQ" dirty="0" err="1" smtClean="0">
                <a:solidFill>
                  <a:srgbClr val="00B0F0"/>
                </a:solidFill>
              </a:rPr>
              <a:t>4.</a:t>
            </a:r>
            <a:r>
              <a:rPr lang="ar-IQ" dirty="0" smtClean="0">
                <a:solidFill>
                  <a:srgbClr val="00B0F0"/>
                </a:solidFill>
              </a:rPr>
              <a:t> </a:t>
            </a:r>
            <a:r>
              <a:rPr lang="ar-IQ" dirty="0" smtClean="0">
                <a:solidFill>
                  <a:srgbClr val="00B050"/>
                </a:solidFill>
              </a:rPr>
              <a:t>ظهور الاله </a:t>
            </a:r>
            <a:r>
              <a:rPr lang="ar-IQ" dirty="0" err="1" smtClean="0">
                <a:solidFill>
                  <a:srgbClr val="00B050"/>
                </a:solidFill>
              </a:rPr>
              <a:t>شمش</a:t>
            </a:r>
            <a:r>
              <a:rPr lang="ar-IQ" dirty="0" smtClean="0">
                <a:solidFill>
                  <a:srgbClr val="00B050"/>
                </a:solidFill>
              </a:rPr>
              <a:t> ومشاهد الولائم </a:t>
            </a:r>
            <a:r>
              <a:rPr lang="ar-IQ" dirty="0" err="1" smtClean="0">
                <a:solidFill>
                  <a:srgbClr val="00B050"/>
                </a:solidFill>
              </a:rPr>
              <a:t>والحفلات  .</a:t>
            </a:r>
            <a:r>
              <a:rPr lang="ar-IQ" dirty="0" smtClean="0">
                <a:solidFill>
                  <a:srgbClr val="00B050"/>
                </a:solidFill>
              </a:rPr>
              <a:t> </a:t>
            </a:r>
          </a:p>
          <a:p>
            <a:pPr lvl="0">
              <a:buNone/>
            </a:pPr>
            <a:r>
              <a:rPr lang="ar-IQ" dirty="0" err="1" smtClean="0">
                <a:solidFill>
                  <a:srgbClr val="00B0F0"/>
                </a:solidFill>
              </a:rPr>
              <a:t>5.</a:t>
            </a:r>
            <a:r>
              <a:rPr lang="ar-IQ" dirty="0" smtClean="0">
                <a:solidFill>
                  <a:srgbClr val="00B0F0"/>
                </a:solidFill>
              </a:rPr>
              <a:t> </a:t>
            </a:r>
            <a:r>
              <a:rPr lang="ar-IQ" dirty="0" smtClean="0">
                <a:solidFill>
                  <a:srgbClr val="C00000"/>
                </a:solidFill>
              </a:rPr>
              <a:t>ظهور اختام تحمل مشهدين يفصل بينهما </a:t>
            </a:r>
            <a:r>
              <a:rPr lang="ar-IQ" dirty="0" err="1" smtClean="0">
                <a:solidFill>
                  <a:srgbClr val="C00000"/>
                </a:solidFill>
              </a:rPr>
              <a:t>فاصلة </a:t>
            </a:r>
            <a:r>
              <a:rPr lang="ar-IQ" dirty="0" smtClean="0">
                <a:solidFill>
                  <a:srgbClr val="C00000"/>
                </a:solidFill>
              </a:rPr>
              <a:t>, </a:t>
            </a:r>
            <a:r>
              <a:rPr lang="ar-IQ" dirty="0" err="1" smtClean="0">
                <a:solidFill>
                  <a:srgbClr val="C00000"/>
                </a:solidFill>
              </a:rPr>
              <a:t>وكانها</a:t>
            </a:r>
            <a:r>
              <a:rPr lang="ar-IQ" dirty="0" smtClean="0">
                <a:solidFill>
                  <a:srgbClr val="C00000"/>
                </a:solidFill>
              </a:rPr>
              <a:t> تقليد </a:t>
            </a:r>
            <a:r>
              <a:rPr lang="ar-IQ" dirty="0" err="1" smtClean="0">
                <a:solidFill>
                  <a:srgbClr val="C00000"/>
                </a:solidFill>
              </a:rPr>
              <a:t>للالواح</a:t>
            </a:r>
            <a:r>
              <a:rPr lang="ar-IQ" dirty="0" smtClean="0">
                <a:solidFill>
                  <a:srgbClr val="C00000"/>
                </a:solidFill>
              </a:rPr>
              <a:t> </a:t>
            </a:r>
            <a:r>
              <a:rPr lang="ar-IQ" dirty="0" err="1" smtClean="0">
                <a:solidFill>
                  <a:srgbClr val="C00000"/>
                </a:solidFill>
              </a:rPr>
              <a:t>النذرية</a:t>
            </a:r>
            <a:r>
              <a:rPr lang="ar-IQ" dirty="0" smtClean="0">
                <a:solidFill>
                  <a:srgbClr val="C00000"/>
                </a:solidFill>
              </a:rPr>
              <a:t> التي سادت في هذا </a:t>
            </a:r>
            <a:r>
              <a:rPr lang="ar-IQ" dirty="0" err="1" smtClean="0">
                <a:solidFill>
                  <a:srgbClr val="C00000"/>
                </a:solidFill>
              </a:rPr>
              <a:t>العصر .</a:t>
            </a:r>
            <a:endParaRPr lang="ar-IQ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692696"/>
            <a:ext cx="7772400" cy="2736303"/>
          </a:xfrm>
        </p:spPr>
        <p:txBody>
          <a:bodyPr>
            <a:normAutofit fontScale="92500"/>
          </a:bodyPr>
          <a:lstStyle/>
          <a:p>
            <a:r>
              <a:rPr lang="ar-IQ" sz="2400" b="1" dirty="0" smtClean="0">
                <a:solidFill>
                  <a:schemeClr val="tx1"/>
                </a:solidFill>
              </a:rPr>
              <a:t>                                 نماذج  من اختام هذا العصر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ar-IQ" sz="2400" b="1" dirty="0" smtClean="0">
                <a:solidFill>
                  <a:srgbClr val="7030A0"/>
                </a:solidFill>
              </a:rPr>
              <a:t>ختم يصور مشهد اسطوري يمثل حماية الحيوانات الاليفة من الحيوانات </a:t>
            </a:r>
            <a:r>
              <a:rPr lang="ar-IQ" sz="2400" b="1" dirty="0" err="1" smtClean="0">
                <a:solidFill>
                  <a:srgbClr val="7030A0"/>
                </a:solidFill>
              </a:rPr>
              <a:t>المتوحشة </a:t>
            </a:r>
            <a:r>
              <a:rPr lang="ar-IQ" sz="2400" b="1" dirty="0" smtClean="0">
                <a:solidFill>
                  <a:srgbClr val="7030A0"/>
                </a:solidFill>
              </a:rPr>
              <a:t>,ويظهر البطل العاري يرتدي حزاما من ثلاثة اشرطة ويمسك </a:t>
            </a:r>
            <a:r>
              <a:rPr lang="ar-IQ" sz="2400" b="1" dirty="0" err="1" smtClean="0">
                <a:solidFill>
                  <a:srgbClr val="7030A0"/>
                </a:solidFill>
              </a:rPr>
              <a:t>بكلتا</a:t>
            </a:r>
            <a:r>
              <a:rPr lang="ar-IQ" sz="2400" b="1" dirty="0" smtClean="0">
                <a:solidFill>
                  <a:srgbClr val="7030A0"/>
                </a:solidFill>
              </a:rPr>
              <a:t> يديه بغزالين واقفين على القوائم </a:t>
            </a:r>
            <a:r>
              <a:rPr lang="ar-IQ" sz="2400" b="1" dirty="0" err="1" smtClean="0">
                <a:solidFill>
                  <a:srgbClr val="7030A0"/>
                </a:solidFill>
              </a:rPr>
              <a:t>الخلفية </a:t>
            </a:r>
            <a:r>
              <a:rPr lang="ar-IQ" sz="2400" b="1" dirty="0" smtClean="0">
                <a:solidFill>
                  <a:srgbClr val="7030A0"/>
                </a:solidFill>
              </a:rPr>
              <a:t>, ويوجد على جانبي المشهد الرجل الثور الذي يرتدي حزاما من ثلاثة اشرطة ممسكا </a:t>
            </a:r>
            <a:r>
              <a:rPr lang="ar-IQ" sz="2400" b="1" dirty="0" err="1" smtClean="0">
                <a:solidFill>
                  <a:srgbClr val="7030A0"/>
                </a:solidFill>
              </a:rPr>
              <a:t>باسد</a:t>
            </a:r>
            <a:r>
              <a:rPr lang="ar-IQ" sz="2400" b="1" dirty="0" smtClean="0">
                <a:solidFill>
                  <a:srgbClr val="7030A0"/>
                </a:solidFill>
              </a:rPr>
              <a:t> وهو يحاول الانقضاض </a:t>
            </a:r>
            <a:r>
              <a:rPr lang="ar-IQ" sz="2400" b="1" dirty="0" err="1" smtClean="0">
                <a:solidFill>
                  <a:srgbClr val="7030A0"/>
                </a:solidFill>
              </a:rPr>
              <a:t>عليه </a:t>
            </a:r>
            <a:r>
              <a:rPr lang="ar-IQ" sz="2400" b="1" dirty="0" smtClean="0">
                <a:solidFill>
                  <a:srgbClr val="7030A0"/>
                </a:solidFill>
              </a:rPr>
              <a:t>, ويظهر في المشهد ايضا نسرا باسطا </a:t>
            </a:r>
            <a:r>
              <a:rPr lang="ar-IQ" sz="2400" b="1" dirty="0" err="1" smtClean="0">
                <a:solidFill>
                  <a:srgbClr val="7030A0"/>
                </a:solidFill>
              </a:rPr>
              <a:t>جناحيه </a:t>
            </a:r>
            <a:r>
              <a:rPr lang="ar-IQ" sz="2400" b="1" dirty="0" smtClean="0">
                <a:solidFill>
                  <a:srgbClr val="7030A0"/>
                </a:solidFill>
              </a:rPr>
              <a:t>, ويعتقد ان هذا المشهد يمثل </a:t>
            </a:r>
            <a:r>
              <a:rPr lang="ar-IQ" sz="2400" b="1" dirty="0" err="1" smtClean="0">
                <a:solidFill>
                  <a:srgbClr val="7030A0"/>
                </a:solidFill>
              </a:rPr>
              <a:t>كلكامش</a:t>
            </a:r>
            <a:r>
              <a:rPr lang="ar-IQ" sz="2400" b="1" dirty="0" smtClean="0">
                <a:solidFill>
                  <a:srgbClr val="7030A0"/>
                </a:solidFill>
              </a:rPr>
              <a:t> وصديقه </a:t>
            </a:r>
            <a:r>
              <a:rPr lang="ar-IQ" sz="2400" b="1" dirty="0" err="1" smtClean="0">
                <a:solidFill>
                  <a:srgbClr val="7030A0"/>
                </a:solidFill>
              </a:rPr>
              <a:t>انكيدو</a:t>
            </a:r>
            <a:r>
              <a:rPr lang="ar-IQ" sz="2400" b="1" dirty="0" smtClean="0">
                <a:solidFill>
                  <a:srgbClr val="7030A0"/>
                </a:solidFill>
              </a:rPr>
              <a:t> , او يرمز الى اله الماشية الذي يحمي الحيوانات الاليفة في </a:t>
            </a:r>
            <a:r>
              <a:rPr lang="ar-IQ" sz="2400" b="1" dirty="0" err="1" smtClean="0">
                <a:solidFill>
                  <a:srgbClr val="7030A0"/>
                </a:solidFill>
              </a:rPr>
              <a:t>الطبيعة...</a:t>
            </a:r>
            <a:endParaRPr lang="ar-IQ" sz="2400" b="1" dirty="0" smtClean="0">
              <a:solidFill>
                <a:srgbClr val="7030A0"/>
              </a:solidFill>
            </a:endParaRPr>
          </a:p>
          <a:p>
            <a:endParaRPr lang="ar-IQ" dirty="0"/>
          </a:p>
        </p:txBody>
      </p:sp>
      <p:pic>
        <p:nvPicPr>
          <p:cNvPr id="1026" name="Picture 2" descr="D:\فنون العراق القديم\صور النحت\اختام\1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645024"/>
            <a:ext cx="532859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7772400" cy="2916039"/>
          </a:xfrm>
        </p:spPr>
        <p:txBody>
          <a:bodyPr>
            <a:normAutofit/>
          </a:bodyPr>
          <a:lstStyle/>
          <a:p>
            <a:pPr lvl="0" algn="just"/>
            <a:r>
              <a:rPr lang="ar-IQ" sz="3600" dirty="0" smtClean="0"/>
              <a:t>ختم اسطواني من عصر فجر السلالات الثالث يصور مشهدين </a:t>
            </a:r>
            <a:r>
              <a:rPr lang="ar-IQ" sz="3600" dirty="0" err="1" smtClean="0"/>
              <a:t>لاحتفالين </a:t>
            </a:r>
            <a:r>
              <a:rPr lang="ar-IQ" sz="3600" dirty="0" smtClean="0"/>
              <a:t>, المشهد العلوي </a:t>
            </a:r>
            <a:r>
              <a:rPr lang="ar-IQ" sz="3600" dirty="0" err="1" smtClean="0"/>
              <a:t>يصوراميرا</a:t>
            </a:r>
            <a:r>
              <a:rPr lang="ar-IQ" sz="3600" dirty="0" smtClean="0"/>
              <a:t> جالسا مع زوجته ويقدم المرافقين لهم الطعام والشراب, اما المشهد السفلي فيمثل اميرا جالسا مع حاشيته ويخدمهم </a:t>
            </a:r>
            <a:r>
              <a:rPr lang="ar-IQ" sz="3600" dirty="0" err="1" smtClean="0"/>
              <a:t>المرافقين ...</a:t>
            </a:r>
            <a:endParaRPr lang="ar-IQ" dirty="0"/>
          </a:p>
        </p:txBody>
      </p:sp>
      <p:pic>
        <p:nvPicPr>
          <p:cNvPr id="4" name="صورة 3" descr="C:\Users\intel\Desktop\فنون العراق القديم\صور النحت\اختام\cylinderseal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274310" cy="235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244</Words>
  <Application>Microsoft Office PowerPoint</Application>
  <PresentationFormat>عرض على الشاشة (3:4)‏</PresentationFormat>
  <Paragraphs>17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 اختام  عصر فجر السلالات  </vt:lpstr>
      <vt:lpstr>المواضيع التي استخدمها الفنان في اختام عصر فجر السلالات</vt:lpstr>
      <vt:lpstr>الشريحة 3</vt:lpstr>
      <vt:lpstr>ختم اسطواني من عصر فجر السلالات الثالث يصور مشهدين لاحتفالين , المشهد العلوي يصوراميرا جالسا مع زوجته ويقدم المرافقين لهم الطعام والشراب, اما المشهد السفلي فيمثل اميرا جالسا مع حاشيته ويخدمهم المرافقين 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النحت الغائر</dc:title>
  <dc:creator>intel</dc:creator>
  <cp:lastModifiedBy>Mohamed</cp:lastModifiedBy>
  <cp:revision>55</cp:revision>
  <dcterms:created xsi:type="dcterms:W3CDTF">2015-01-04T17:48:51Z</dcterms:created>
  <dcterms:modified xsi:type="dcterms:W3CDTF">2016-03-14T17:16:14Z</dcterms:modified>
</cp:coreProperties>
</file>