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56"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77" d="100"/>
          <a:sy n="77" d="100"/>
        </p:scale>
        <p:origin x="-11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19/06/1437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19/06/1437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19/06/1437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19/06/1437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19/06/1437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19/06/1437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19/06/1437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19/06/1437</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19/06/1437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19/06/1437</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8520" y="692696"/>
            <a:ext cx="8820472" cy="3528443"/>
          </a:xfrm>
        </p:spPr>
        <p:txBody>
          <a:bodyPr>
            <a:noAutofit/>
          </a:bodyPr>
          <a:lstStyle/>
          <a:p>
            <a:pPr algn="r"/>
            <a:r>
              <a:rPr lang="ar-IQ" sz="8000" dirty="0" smtClean="0"/>
              <a:t/>
            </a:r>
            <a:br>
              <a:rPr lang="ar-IQ" sz="8000" dirty="0" smtClean="0"/>
            </a:br>
            <a:r>
              <a:rPr lang="ar-IQ" sz="8000" dirty="0"/>
              <a:t/>
            </a:r>
            <a:br>
              <a:rPr lang="ar-IQ" sz="8000" dirty="0"/>
            </a:br>
            <a:r>
              <a:rPr lang="ar-IQ" sz="8000" dirty="0" smtClean="0"/>
              <a:t/>
            </a:r>
            <a:br>
              <a:rPr lang="ar-IQ" sz="8000" dirty="0" smtClean="0"/>
            </a:br>
            <a:r>
              <a:rPr lang="ar-IQ" sz="8000" dirty="0"/>
              <a:t/>
            </a:r>
            <a:br>
              <a:rPr lang="ar-IQ" sz="8000" dirty="0"/>
            </a:br>
            <a:r>
              <a:rPr lang="ar-IQ" sz="8000" dirty="0" smtClean="0"/>
              <a:t/>
            </a:r>
            <a:br>
              <a:rPr lang="ar-IQ" sz="8000" dirty="0" smtClean="0"/>
            </a:br>
            <a:r>
              <a:rPr lang="ar-IQ" sz="8000" dirty="0"/>
              <a:t/>
            </a:r>
            <a:br>
              <a:rPr lang="ar-IQ" sz="8000" dirty="0"/>
            </a:br>
            <a:r>
              <a:rPr lang="ar-IQ" sz="8000" dirty="0" smtClean="0"/>
              <a:t/>
            </a:r>
            <a:br>
              <a:rPr lang="ar-IQ" sz="8000" dirty="0" smtClean="0"/>
            </a:br>
            <a:r>
              <a:rPr lang="ar-IQ" sz="8000" dirty="0" smtClean="0"/>
              <a:t/>
            </a:r>
            <a:br>
              <a:rPr lang="ar-IQ" sz="8000" dirty="0" smtClean="0"/>
            </a:br>
            <a:r>
              <a:rPr lang="ar-IQ" sz="8000" dirty="0"/>
              <a:t/>
            </a:r>
            <a:br>
              <a:rPr lang="ar-IQ" sz="8000" dirty="0"/>
            </a:br>
            <a:r>
              <a:rPr lang="ar-IQ" sz="8000" dirty="0" smtClean="0"/>
              <a:t/>
            </a:r>
            <a:br>
              <a:rPr lang="ar-IQ" sz="8000" dirty="0" smtClean="0"/>
            </a:br>
            <a:r>
              <a:rPr lang="ar-IQ" sz="8000" dirty="0"/>
              <a:t/>
            </a:r>
            <a:br>
              <a:rPr lang="ar-IQ" sz="8000" dirty="0"/>
            </a:br>
            <a:r>
              <a:rPr lang="ar-IQ" sz="8000" dirty="0"/>
              <a:t> </a:t>
            </a:r>
            <a:r>
              <a:rPr lang="ar-IQ" sz="8000" dirty="0" smtClean="0"/>
              <a:t>    استعمال       </a:t>
            </a:r>
            <a:r>
              <a:rPr lang="ar-IQ" sz="7200" dirty="0" smtClean="0"/>
              <a:t>الصيغ التاريخية </a:t>
            </a:r>
            <a:r>
              <a:rPr lang="ar-IQ" sz="7200" dirty="0"/>
              <a:t>في النصوص </a:t>
            </a:r>
            <a:r>
              <a:rPr lang="ar-IQ" sz="7200" dirty="0" smtClean="0"/>
              <a:t>المسمارية</a:t>
            </a:r>
            <a:br>
              <a:rPr lang="ar-IQ" sz="7200" dirty="0" smtClean="0"/>
            </a:br>
            <a:endParaRPr lang="ar-IQ" sz="3200" dirty="0"/>
          </a:p>
        </p:txBody>
      </p:sp>
      <p:sp>
        <p:nvSpPr>
          <p:cNvPr id="3" name="عنوان فرعي 2"/>
          <p:cNvSpPr>
            <a:spLocks noGrp="1"/>
          </p:cNvSpPr>
          <p:nvPr>
            <p:ph type="subTitle" idx="1"/>
          </p:nvPr>
        </p:nvSpPr>
        <p:spPr>
          <a:xfrm>
            <a:off x="1432560" y="2924944"/>
            <a:ext cx="7406640" cy="677720"/>
          </a:xfrm>
        </p:spPr>
        <p:txBody>
          <a:bodyPr/>
          <a:lstStyle/>
          <a:p>
            <a:r>
              <a:rPr lang="ar-SA" dirty="0" smtClean="0"/>
              <a:t> </a:t>
            </a:r>
            <a:endParaRPr lang="ar-IQ" dirty="0"/>
          </a:p>
        </p:txBody>
      </p:sp>
    </p:spTree>
    <p:extLst>
      <p:ext uri="{BB962C8B-B14F-4D97-AF65-F5344CB8AC3E}">
        <p14:creationId xmlns:p14="http://schemas.microsoft.com/office/powerpoint/2010/main" val="168007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SA" sz="4400" dirty="0" smtClean="0"/>
              <a:t>  الَّذينَ </a:t>
            </a:r>
            <a:r>
              <a:rPr lang="ar-SA" sz="4400" dirty="0"/>
              <a:t>حَكَموا الْبلادَ وَذِكْر </a:t>
            </a:r>
            <a:r>
              <a:rPr lang="ar-SA" sz="4400" dirty="0" smtClean="0"/>
              <a:t>إنْجازاتهم </a:t>
            </a:r>
            <a:r>
              <a:rPr lang="ar-SA" sz="4400" dirty="0"/>
              <a:t>لِتُقَدّمَ مَشاهِدَ مُتَنَوِّعَة عَنْ تاريخ بِلادِ الْرافِدَيْن.</a:t>
            </a:r>
            <a:endParaRPr lang="en-US" sz="4400" dirty="0"/>
          </a:p>
          <a:p>
            <a:pPr marL="0" indent="0" algn="just">
              <a:buNone/>
            </a:pPr>
            <a:r>
              <a:rPr lang="ar-SA" sz="4400" dirty="0" smtClean="0"/>
              <a:t> </a:t>
            </a:r>
            <a:endParaRPr lang="en-US" sz="4400" dirty="0"/>
          </a:p>
          <a:p>
            <a:pPr algn="just"/>
            <a:endParaRPr lang="ar-IQ" sz="4400" dirty="0"/>
          </a:p>
        </p:txBody>
      </p:sp>
    </p:spTree>
    <p:extLst>
      <p:ext uri="{BB962C8B-B14F-4D97-AF65-F5344CB8AC3E}">
        <p14:creationId xmlns:p14="http://schemas.microsoft.com/office/powerpoint/2010/main" val="273524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sz="4400" dirty="0" smtClean="0"/>
              <a:t>  اتَخَذَ </a:t>
            </a:r>
            <a:r>
              <a:rPr lang="ar-IQ" sz="4400" dirty="0"/>
              <a:t>سُكّان بِلادِ الرافِدَين اْلصِيَغ الْتاريخيَّة نِظاماً انْتُهِجَ في تَحْديد تاريخ سني حُكْم ملوكِهِم.(1) إذْ بالإمْكان القَوْلَ إنَّ هذِهِ الطَريقَة اعتُمِدَتْ في جَنوبي وَوَسَط بِلاد الرافِدَين وَمَمْلَكَة ماري كذلك, </a:t>
            </a:r>
          </a:p>
        </p:txBody>
      </p:sp>
    </p:spTree>
    <p:extLst>
      <p:ext uri="{BB962C8B-B14F-4D97-AF65-F5344CB8AC3E}">
        <p14:creationId xmlns:p14="http://schemas.microsoft.com/office/powerpoint/2010/main" val="147022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IQ" sz="4400" dirty="0" smtClean="0"/>
              <a:t>  في </a:t>
            </a:r>
            <a:r>
              <a:rPr lang="ar-IQ" sz="4400" dirty="0"/>
              <a:t>حين اعْتَمَدَ الآشوريونَ طَريقَةَ (</a:t>
            </a:r>
            <a:r>
              <a:rPr lang="ar-IQ" sz="4400" dirty="0" err="1"/>
              <a:t>اللمو</a:t>
            </a:r>
            <a:r>
              <a:rPr lang="ar-IQ" sz="4400" dirty="0"/>
              <a:t>) في تاريخ سني حُكْم ملُوكِهِمْ, إذْ تُسَمّى كُل سَنَة مِنْ حُكْمِ الْمَلِك باسْمِ أَحَد كِبار مُوظَّفي الدَوْلَة وَبِشَكْلٍ دَوْريٍّ.(2)</a:t>
            </a:r>
          </a:p>
        </p:txBody>
      </p:sp>
    </p:spTree>
    <p:extLst>
      <p:ext uri="{BB962C8B-B14F-4D97-AF65-F5344CB8AC3E}">
        <p14:creationId xmlns:p14="http://schemas.microsoft.com/office/powerpoint/2010/main" val="115825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 </a:t>
            </a:r>
            <a:r>
              <a:rPr lang="ar-SA" dirty="0" smtClean="0"/>
              <a:t>     </a:t>
            </a:r>
            <a:r>
              <a:rPr lang="ar-SA" sz="4400" dirty="0" smtClean="0"/>
              <a:t>إنَّ </a:t>
            </a:r>
            <a:r>
              <a:rPr lang="ar-SA" sz="4400" dirty="0"/>
              <a:t>نِظامَ تَسْميَةَ الْسنين أَوْ ما يُعْرَفْ بالْصِيَغِ الْتاريخيَّة هُوَ عِبارَة عَنْ اشْتِقاق </a:t>
            </a:r>
            <a:r>
              <a:rPr lang="ar-SA" sz="4400" dirty="0" err="1"/>
              <a:t>إسم</a:t>
            </a:r>
            <a:r>
              <a:rPr lang="ar-SA" sz="4400" dirty="0"/>
              <a:t> لِكُل سَنَة مِنْ حُكْم المَلِك, إذْ يَتِم فيها اختيار الحادثة الأبْرَز الَّتي وَقَعَتْ في تِلْكَ السَنَة, </a:t>
            </a:r>
            <a:endParaRPr lang="ar-IQ" sz="4400" dirty="0"/>
          </a:p>
        </p:txBody>
      </p:sp>
    </p:spTree>
    <p:extLst>
      <p:ext uri="{BB962C8B-B14F-4D97-AF65-F5344CB8AC3E}">
        <p14:creationId xmlns:p14="http://schemas.microsoft.com/office/powerpoint/2010/main" val="114794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SA" sz="4400" dirty="0" smtClean="0"/>
              <a:t>  وَقَدْ </a:t>
            </a:r>
            <a:r>
              <a:rPr lang="ar-SA" sz="4400" dirty="0"/>
              <a:t>تَعْتَمِد هذِهِ الْحادِثَة في تاريخ الْسَنة التالية إذا لَمْ يَكُنْ هُناكَ حَدَثٌ بارِز وَيُعْرَفْ هذا في الْصيَغِ الْتاريخيَّة </a:t>
            </a:r>
            <a:r>
              <a:rPr lang="ar-SA" sz="4400" dirty="0" smtClean="0"/>
              <a:t>بالْمُصْطَلَحِ الْسُومَريّ (</a:t>
            </a:r>
            <a:r>
              <a:rPr lang="en-GB" sz="4400" dirty="0" smtClean="0"/>
              <a:t>MU </a:t>
            </a:r>
            <a:r>
              <a:rPr lang="en-GB" sz="4400" dirty="0"/>
              <a:t>ÚS.SA</a:t>
            </a:r>
            <a:r>
              <a:rPr lang="ar-IQ" sz="4400" dirty="0"/>
              <a:t>)</a:t>
            </a:r>
            <a:r>
              <a:rPr lang="ar-IQ" sz="4400" baseline="30000" dirty="0"/>
              <a:t>(3)</a:t>
            </a:r>
            <a:r>
              <a:rPr lang="ar-IQ" sz="4400" dirty="0"/>
              <a:t>, وَيَعود تاريخ </a:t>
            </a:r>
            <a:r>
              <a:rPr lang="ar-IQ" sz="4400" dirty="0" smtClean="0"/>
              <a:t>اسْتِعمال</a:t>
            </a:r>
            <a:endParaRPr lang="ar-IQ" sz="4400" dirty="0"/>
          </a:p>
        </p:txBody>
      </p:sp>
    </p:spTree>
    <p:extLst>
      <p:ext uri="{BB962C8B-B14F-4D97-AF65-F5344CB8AC3E}">
        <p14:creationId xmlns:p14="http://schemas.microsoft.com/office/powerpoint/2010/main" val="405895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sz="4400" dirty="0" smtClean="0"/>
              <a:t>  الْصِيَغ </a:t>
            </a:r>
            <a:r>
              <a:rPr lang="ar-IQ" sz="4400" dirty="0"/>
              <a:t>التاريخيَّة </a:t>
            </a:r>
            <a:r>
              <a:rPr lang="ar-SA" sz="4400" dirty="0"/>
              <a:t>إلى مُنْتَصَف الألْف الْثالِث قَبْلَ الْميلاد</a:t>
            </a:r>
            <a:r>
              <a:rPr lang="ar-SA" sz="4400" baseline="30000" dirty="0"/>
              <a:t>(4</a:t>
            </a:r>
            <a:r>
              <a:rPr lang="ar-SA" sz="4400" baseline="30000" dirty="0" smtClean="0"/>
              <a:t>)</a:t>
            </a:r>
            <a:r>
              <a:rPr lang="ar-SA" sz="4400" dirty="0" smtClean="0"/>
              <a:t>.</a:t>
            </a:r>
            <a:r>
              <a:rPr lang="ar-SA" sz="4400" dirty="0"/>
              <a:t> وَالْصِفَة الْغالِبَة عَلى الْصِيغِ الَتاريخيَّة أَنَّها كُتِبَتْ بِالّلُغَةِ الْسُومَرِيَّةِ وَقَدْ تَرِدُ أَحْيانًا بِشَكْلٍ مُخْتَصَر, </a:t>
            </a:r>
            <a:endParaRPr lang="ar-IQ" sz="4400" dirty="0"/>
          </a:p>
          <a:p>
            <a:pPr algn="just"/>
            <a:endParaRPr lang="ar-IQ" sz="4400" dirty="0"/>
          </a:p>
        </p:txBody>
      </p:sp>
    </p:spTree>
    <p:extLst>
      <p:ext uri="{BB962C8B-B14F-4D97-AF65-F5344CB8AC3E}">
        <p14:creationId xmlns:p14="http://schemas.microsoft.com/office/powerpoint/2010/main" val="84296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pPr algn="just"/>
            <a:r>
              <a:rPr lang="ar-SA" sz="4400" dirty="0" smtClean="0"/>
              <a:t>  وَتَتَنَوَّع </a:t>
            </a:r>
            <a:r>
              <a:rPr lang="ar-SA" sz="4400" dirty="0"/>
              <a:t>مَواضيعَها بِتَنَوّع إنْجازاتِ الْملوك وَالَحصَّة الْأكْبَر تَكون لِلْمواضيعِ الْدينيّةِ لِما لَها مِنْ دَوْرٍ بارِزٍ وَأَثَرٍ كَبيرٍ في طَبيعَةِ الْحَياةِ </a:t>
            </a:r>
            <a:r>
              <a:rPr lang="ar-SA" sz="4400" dirty="0" smtClean="0"/>
              <a:t>الْعامَّةِ</a:t>
            </a:r>
            <a:r>
              <a:rPr lang="ar-SA" sz="4400" dirty="0"/>
              <a:t> كَبِناءِ مَعْبَدٍ </a:t>
            </a:r>
            <a:r>
              <a:rPr lang="ar-SA" sz="4400" dirty="0" err="1"/>
              <a:t>أَوْتَقْديمَ</a:t>
            </a:r>
            <a:r>
              <a:rPr lang="ar-SA" sz="4400" dirty="0"/>
              <a:t> الْقَرابينَ أَوْ عَمَلَ</a:t>
            </a:r>
            <a:r>
              <a:rPr lang="ar-SA" sz="4400" dirty="0" smtClean="0"/>
              <a:t> </a:t>
            </a:r>
            <a:endParaRPr lang="ar-IQ" sz="4400" dirty="0"/>
          </a:p>
          <a:p>
            <a:pPr algn="just"/>
            <a:endParaRPr lang="en-US" sz="4400" dirty="0"/>
          </a:p>
        </p:txBody>
      </p:sp>
    </p:spTree>
    <p:extLst>
      <p:ext uri="{BB962C8B-B14F-4D97-AF65-F5344CB8AC3E}">
        <p14:creationId xmlns:p14="http://schemas.microsoft.com/office/powerpoint/2010/main" val="310299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pPr algn="just"/>
            <a:r>
              <a:rPr lang="ar-SA" sz="4400" dirty="0" smtClean="0"/>
              <a:t>  كَبِناءِ مَعْبَدٍ </a:t>
            </a:r>
            <a:r>
              <a:rPr lang="ar-SA" sz="4400" dirty="0" err="1" smtClean="0"/>
              <a:t>أَوْتَقْديمَ</a:t>
            </a:r>
            <a:r>
              <a:rPr lang="ar-SA" sz="4400" dirty="0" smtClean="0"/>
              <a:t> الْقَرابينَ أَوْ عَمَلَ تِمْثالٍ </a:t>
            </a:r>
            <a:r>
              <a:rPr lang="ar-SA" sz="4400" dirty="0"/>
              <a:t>لِلْإله, كَذلِكَ الإنْجازات الْعِمْرانيَّة الَّتي لَمْ تَكُنْ بِاْلقَليلَةِ الْذِكْرِ في الْصِيَغِ الْتاريخيَّة مُقارنةً مَعَ مَثيلاتِها الْدينيَّة, فَضْلاً عَنْ الْإنْجازاتِ </a:t>
            </a:r>
            <a:r>
              <a:rPr lang="ar-SA" sz="4400" dirty="0" smtClean="0"/>
              <a:t>الْعَسْكَريَّة</a:t>
            </a:r>
            <a:endParaRPr lang="ar-IQ" sz="4400" dirty="0"/>
          </a:p>
        </p:txBody>
      </p:sp>
    </p:spTree>
    <p:extLst>
      <p:ext uri="{BB962C8B-B14F-4D97-AF65-F5344CB8AC3E}">
        <p14:creationId xmlns:p14="http://schemas.microsoft.com/office/powerpoint/2010/main" val="31669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SA" sz="4400" dirty="0" smtClean="0"/>
              <a:t>  الَّتي </a:t>
            </a:r>
            <a:r>
              <a:rPr lang="ar-SA" sz="4400" dirty="0"/>
              <a:t>احْتَلَتْ حَيِّزاً كَبيراً في الْصيغِ </a:t>
            </a:r>
            <a:r>
              <a:rPr lang="ar-SA" sz="4400" dirty="0" smtClean="0"/>
              <a:t>الْتاريخيِّة. ساعَدَتْ </a:t>
            </a:r>
            <a:r>
              <a:rPr lang="ar-SA" sz="4400" dirty="0"/>
              <a:t>هذِهِ الْصيغ عَلى إغناءِ </a:t>
            </a:r>
            <a:r>
              <a:rPr lang="ar-SA" sz="4400" dirty="0" smtClean="0"/>
              <a:t>الْباحثينَ </a:t>
            </a:r>
            <a:r>
              <a:rPr lang="ar-SA" sz="4400" dirty="0"/>
              <a:t>بِالْمَعْلوماتِ الْخاصَّة وَالْمُهِمَة لِحَضارَةِ بِلادِ الْرافِدَيْنِ وَلاسيَما أَسْماءِ </a:t>
            </a:r>
            <a:r>
              <a:rPr lang="ar-SA" sz="4400" dirty="0" smtClean="0"/>
              <a:t>الْملوكِ</a:t>
            </a:r>
            <a:endParaRPr lang="en-US" sz="4400" dirty="0"/>
          </a:p>
        </p:txBody>
      </p:sp>
    </p:spTree>
    <p:extLst>
      <p:ext uri="{BB962C8B-B14F-4D97-AF65-F5344CB8AC3E}">
        <p14:creationId xmlns:p14="http://schemas.microsoft.com/office/powerpoint/2010/main" val="33910903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95</TotalTime>
  <Words>253</Words>
  <Application>Microsoft Office PowerPoint</Application>
  <PresentationFormat>عرض على الشاشة (3:4)‏</PresentationFormat>
  <Paragraphs>12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زوايا</vt:lpstr>
      <vt:lpstr>                استعمال       الصيغ التاريخية في النصوص المسمارية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الصيغ التاريخية       اتَخَذَ سُكّان بِلادِ الرافِدَين اْلصِيَغ الْتاريخيَّة نِظاماً انْتُهِجَ في تَحْديد تاريخ سني حُكْم ملوكِهِم.(1) إذْ بالإمْكان القَوْلَ إنَّ هذِهِ الطَريقَة اعتُمِدَتْ في جَنوبي وَوَسَط بِلاد الرافِدَين وَمَمْلَكَة ماري كذلك,</dc:title>
  <dc:creator>AH</dc:creator>
  <cp:lastModifiedBy>mustafa</cp:lastModifiedBy>
  <cp:revision>11</cp:revision>
  <dcterms:created xsi:type="dcterms:W3CDTF">2016-03-18T19:47:53Z</dcterms:created>
  <dcterms:modified xsi:type="dcterms:W3CDTF">2016-03-28T06:25:58Z</dcterms:modified>
</cp:coreProperties>
</file>