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65441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201E188-8841-4C6E-8122-B7A4D0007E0E}" type="datetimeFigureOut">
              <a:rPr lang="ar-IQ" smtClean="0"/>
              <a:t>17/03/1437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25F2422-016A-4A11-9EEB-7092E055A6F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4374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1286-69CF-4653-8438-96B8827B0702}" type="datetimeFigureOut">
              <a:rPr lang="ar-IQ" smtClean="0"/>
              <a:t>17/03/1437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4698-A397-4031-96F5-675B61DDA14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1286-69CF-4653-8438-96B8827B0702}" type="datetimeFigureOut">
              <a:rPr lang="ar-IQ" smtClean="0"/>
              <a:t>17/03/1437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4698-A397-4031-96F5-675B61DDA1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1286-69CF-4653-8438-96B8827B0702}" type="datetimeFigureOut">
              <a:rPr lang="ar-IQ" smtClean="0"/>
              <a:t>17/03/1437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4698-A397-4031-96F5-675B61DDA1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1286-69CF-4653-8438-96B8827B0702}" type="datetimeFigureOut">
              <a:rPr lang="ar-IQ" smtClean="0"/>
              <a:t>17/03/1437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4698-A397-4031-96F5-675B61DDA1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1286-69CF-4653-8438-96B8827B0702}" type="datetimeFigureOut">
              <a:rPr lang="ar-IQ" smtClean="0"/>
              <a:t>17/03/1437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4698-A397-4031-96F5-675B61DDA14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1286-69CF-4653-8438-96B8827B0702}" type="datetimeFigureOut">
              <a:rPr lang="ar-IQ" smtClean="0"/>
              <a:t>17/03/1437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4698-A397-4031-96F5-675B61DDA1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1286-69CF-4653-8438-96B8827B0702}" type="datetimeFigureOut">
              <a:rPr lang="ar-IQ" smtClean="0"/>
              <a:t>17/03/1437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4698-A397-4031-96F5-675B61DDA1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1286-69CF-4653-8438-96B8827B0702}" type="datetimeFigureOut">
              <a:rPr lang="ar-IQ" smtClean="0"/>
              <a:t>17/03/1437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4698-A397-4031-96F5-675B61DDA1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1286-69CF-4653-8438-96B8827B0702}" type="datetimeFigureOut">
              <a:rPr lang="ar-IQ" smtClean="0"/>
              <a:t>17/03/1437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4698-A397-4031-96F5-675B61DDA1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1286-69CF-4653-8438-96B8827B0702}" type="datetimeFigureOut">
              <a:rPr lang="ar-IQ" smtClean="0"/>
              <a:t>17/03/1437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4698-A397-4031-96F5-675B61DDA14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1286-69CF-4653-8438-96B8827B0702}" type="datetimeFigureOut">
              <a:rPr lang="ar-IQ" smtClean="0"/>
              <a:t>17/03/1437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0B4698-A397-4031-96F5-675B61DDA14C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A41286-69CF-4653-8438-96B8827B0702}" type="datetimeFigureOut">
              <a:rPr lang="ar-IQ" smtClean="0"/>
              <a:t>17/03/1437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0B4698-A397-4031-96F5-675B61DDA14C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1008112"/>
          </a:xfrm>
        </p:spPr>
        <p:txBody>
          <a:bodyPr>
            <a:normAutofit/>
          </a:bodyPr>
          <a:lstStyle/>
          <a:p>
            <a:r>
              <a:rPr lang="ar-IQ" sz="6000" smtClean="0">
                <a:solidFill>
                  <a:srgbClr val="FF0000"/>
                </a:solidFill>
                <a:cs typeface="PT Bold Heading" pitchFamily="2" charset="-78"/>
              </a:rPr>
              <a:t>الفخار                  </a:t>
            </a:r>
            <a:endParaRPr lang="ar-IQ" sz="6000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792163" y="1700213"/>
            <a:ext cx="7956301" cy="4608512"/>
          </a:xfrm>
        </p:spPr>
        <p:txBody>
          <a:bodyPr>
            <a:normAutofit fontScale="77500" lnSpcReduction="20000"/>
          </a:bodyPr>
          <a:lstStyle/>
          <a:p>
            <a:pPr marL="457200" algn="just">
              <a:lnSpc>
                <a:spcPct val="150000"/>
              </a:lnSpc>
              <a:spcAft>
                <a:spcPts val="1000"/>
              </a:spcAft>
            </a:pPr>
            <a:r>
              <a:rPr lang="ar-IQ" sz="2400" b="1" dirty="0" smtClean="0">
                <a:solidFill>
                  <a:srgbClr val="002060"/>
                </a:solidFill>
                <a:ea typeface="Calibri"/>
                <a:cs typeface="Mudir MT" pitchFamily="2" charset="-78"/>
              </a:rPr>
              <a:t>		يعرف الفخار بانه الاشكال المنفذة من الطين , والتي فخرت بالنار بدرجات حرارة عالية تتراوح بين 900 – 1200 درجة مئوية , وعندما يتم طلاء هذه الفخاريات </a:t>
            </a:r>
            <a:r>
              <a:rPr lang="ar-IQ" sz="2400" b="1" dirty="0" err="1" smtClean="0">
                <a:solidFill>
                  <a:srgbClr val="002060"/>
                </a:solidFill>
                <a:ea typeface="Calibri"/>
                <a:cs typeface="Mudir MT" pitchFamily="2" charset="-78"/>
              </a:rPr>
              <a:t>بالالوان</a:t>
            </a:r>
            <a:r>
              <a:rPr lang="ar-IQ" sz="2400" b="1" dirty="0" smtClean="0">
                <a:solidFill>
                  <a:srgbClr val="002060"/>
                </a:solidFill>
                <a:ea typeface="Calibri"/>
                <a:cs typeface="Mudir MT" pitchFamily="2" charset="-78"/>
              </a:rPr>
              <a:t> الزجاجية ووضعها في الفرن ( كورة) مرة اخرى تتحول الى خزف ( سيراميك) .</a:t>
            </a:r>
          </a:p>
          <a:p>
            <a:pPr algn="just">
              <a:lnSpc>
                <a:spcPct val="150000"/>
              </a:lnSpc>
            </a:pPr>
            <a:r>
              <a:rPr lang="ar-IQ" sz="2400" b="1" dirty="0" smtClean="0">
                <a:solidFill>
                  <a:srgbClr val="002060"/>
                </a:solidFill>
                <a:ea typeface="Calibri"/>
                <a:cs typeface="Mudir MT" pitchFamily="2" charset="-78"/>
              </a:rPr>
              <a:t>تعد صناعة الفخار  واحدة من اقدم الابتكارات التي توصل اليها الانسان في العراق القديم خلال استيطانه في القرى الزراعية الاولى  في شمال بلاد الرافدين , ويحظى الفخار </a:t>
            </a:r>
            <a:r>
              <a:rPr lang="ar-IQ" sz="2400" b="1" dirty="0" smtClean="0">
                <a:solidFill>
                  <a:srgbClr val="002060"/>
                </a:solidFill>
                <a:ea typeface="Calibri"/>
                <a:cs typeface="Mudir MT" pitchFamily="2" charset="-78"/>
              </a:rPr>
              <a:t>بأهمية </a:t>
            </a:r>
            <a:r>
              <a:rPr lang="ar-IQ" sz="2400" b="1" dirty="0" smtClean="0">
                <a:solidFill>
                  <a:srgbClr val="002060"/>
                </a:solidFill>
                <a:ea typeface="Calibri"/>
                <a:cs typeface="Mudir MT" pitchFamily="2" charset="-78"/>
              </a:rPr>
              <a:t>خاصة لدى الآثاريين </a:t>
            </a:r>
            <a:r>
              <a:rPr lang="ar-IQ" sz="2400" b="1" dirty="0" smtClean="0">
                <a:solidFill>
                  <a:srgbClr val="002060"/>
                </a:solidFill>
                <a:ea typeface="Calibri"/>
                <a:cs typeface="Mudir MT" pitchFamily="2" charset="-78"/>
              </a:rPr>
              <a:t>لأنه  </a:t>
            </a:r>
            <a:r>
              <a:rPr lang="ar-IQ" sz="2400" b="1" dirty="0" smtClean="0">
                <a:solidFill>
                  <a:srgbClr val="002060"/>
                </a:solidFill>
                <a:ea typeface="Calibri"/>
                <a:cs typeface="Mudir MT" pitchFamily="2" charset="-78"/>
              </a:rPr>
              <a:t>يعد من الادلة التي تميز العصر الحجري الحديث عن العصور التي سبقته , كما انه من الوسائل المهمة التي يستطيع الباحث تمييز ومعرفة الادوار الحضارية من حيث جودته او شكله او لونه او زخرفته , لذلك فهو يساعد الباحثين على معرفة  تسلسل الادوار الحضارية في الموقع الاثري لتحديد تاريخ طبقاته السكنية.</a:t>
            </a:r>
            <a:endParaRPr lang="en-US" sz="2400" b="1" dirty="0" smtClean="0">
              <a:solidFill>
                <a:srgbClr val="002060"/>
              </a:solidFill>
              <a:ea typeface="Calibri"/>
              <a:cs typeface="Mudir MT" pitchFamily="2" charset="-78"/>
            </a:endParaRPr>
          </a:p>
          <a:p>
            <a:pPr marL="457200" algn="just">
              <a:lnSpc>
                <a:spcPct val="150000"/>
              </a:lnSpc>
              <a:spcAft>
                <a:spcPts val="1000"/>
              </a:spcAft>
            </a:pPr>
            <a:endParaRPr lang="en-US" sz="2400" b="1" dirty="0" smtClean="0">
              <a:solidFill>
                <a:srgbClr val="002060"/>
              </a:solidFill>
              <a:ea typeface="Calibri"/>
              <a:cs typeface="Mudir MT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2811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60649"/>
            <a:ext cx="3242320" cy="136815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ar-IQ" dirty="0" smtClean="0">
                <a:ea typeface="Calibri"/>
                <a:cs typeface="Times New Roman"/>
              </a:rPr>
              <a:t/>
            </a:r>
            <a:br>
              <a:rPr lang="ar-IQ" dirty="0" smtClean="0">
                <a:ea typeface="Calibri"/>
                <a:cs typeface="Times New Roman"/>
              </a:rPr>
            </a:br>
            <a:r>
              <a:rPr lang="ar-IQ" dirty="0" smtClean="0">
                <a:solidFill>
                  <a:srgbClr val="FF0000"/>
                </a:solidFill>
                <a:ea typeface="Calibri"/>
                <a:cs typeface="Simple Bold Jut Out" pitchFamily="2" charset="-78"/>
              </a:rPr>
              <a:t>استخدام الفخار </a:t>
            </a:r>
            <a:r>
              <a:rPr lang="ar-IQ" dirty="0">
                <a:solidFill>
                  <a:srgbClr val="FF0000"/>
                </a:solidFill>
                <a:ea typeface="Calibri"/>
                <a:cs typeface="Simple Bold Jut Out" pitchFamily="2" charset="-78"/>
              </a:rPr>
              <a:t>في العراق القديم</a:t>
            </a:r>
            <a:r>
              <a:rPr lang="ar-IQ" sz="2400" dirty="0">
                <a:solidFill>
                  <a:srgbClr val="FF0000"/>
                </a:solidFill>
                <a:ea typeface="Calibri"/>
                <a:cs typeface="Simple Bold Jut Out" pitchFamily="2" charset="-78"/>
              </a:rPr>
              <a:t> </a:t>
            </a:r>
            <a:r>
              <a:rPr lang="en-US" sz="1050" dirty="0">
                <a:ea typeface="Calibri"/>
                <a:cs typeface="Arial"/>
              </a:rPr>
              <a:t/>
            </a:r>
            <a:br>
              <a:rPr lang="en-US" sz="105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2"/>
          </p:nvPr>
        </p:nvSpPr>
        <p:spPr>
          <a:xfrm>
            <a:off x="609600" y="1268760"/>
            <a:ext cx="2209800" cy="3739345"/>
          </a:xfrm>
        </p:spPr>
        <p:txBody>
          <a:bodyPr>
            <a:normAutofit fontScale="55000" lnSpcReduction="20000"/>
          </a:bodyPr>
          <a:lstStyle/>
          <a:p>
            <a:pPr lvl="0" algn="just">
              <a:lnSpc>
                <a:spcPct val="150000"/>
              </a:lnSpc>
              <a:spcBef>
                <a:spcPct val="20000"/>
              </a:spcBef>
              <a:buClr>
                <a:srgbClr val="0BD0D9"/>
              </a:buClr>
            </a:pPr>
            <a:r>
              <a:rPr lang="ar-IQ" sz="2800" dirty="0">
                <a:solidFill>
                  <a:schemeClr val="accent1"/>
                </a:solidFill>
                <a:latin typeface="Calibri"/>
                <a:ea typeface="Calibri"/>
                <a:cs typeface="Simple Bold Jut Out" pitchFamily="2" charset="-78"/>
              </a:rPr>
              <a:t>استخدم الفخار </a:t>
            </a:r>
            <a:r>
              <a:rPr lang="ar-IQ" sz="2800" dirty="0" smtClean="0">
                <a:solidFill>
                  <a:schemeClr val="accent1"/>
                </a:solidFill>
                <a:latin typeface="Calibri"/>
                <a:ea typeface="Calibri"/>
                <a:cs typeface="Simple Bold Jut Out" pitchFamily="2" charset="-78"/>
              </a:rPr>
              <a:t>من قبل سكان بلاد الرافدين </a:t>
            </a:r>
            <a:r>
              <a:rPr lang="ar-IQ" sz="2800" dirty="0" err="1" smtClean="0">
                <a:solidFill>
                  <a:schemeClr val="accent1"/>
                </a:solidFill>
                <a:latin typeface="Calibri"/>
                <a:ea typeface="Calibri"/>
                <a:cs typeface="Simple Bold Jut Out" pitchFamily="2" charset="-78"/>
              </a:rPr>
              <a:t>كاواني</a:t>
            </a:r>
            <a:r>
              <a:rPr lang="ar-IQ" sz="2800" dirty="0" smtClean="0">
                <a:solidFill>
                  <a:schemeClr val="accent1"/>
                </a:solidFill>
                <a:latin typeface="Calibri"/>
                <a:ea typeface="Calibri"/>
                <a:cs typeface="Simple Bold Jut Out" pitchFamily="2" charset="-78"/>
              </a:rPr>
              <a:t> </a:t>
            </a:r>
            <a:r>
              <a:rPr lang="ar-IQ" sz="2800" dirty="0">
                <a:solidFill>
                  <a:schemeClr val="accent1"/>
                </a:solidFill>
                <a:latin typeface="Calibri"/>
                <a:ea typeface="Calibri"/>
                <a:cs typeface="Simple Bold Jut Out" pitchFamily="2" charset="-78"/>
              </a:rPr>
              <a:t>منزلية وجرار في اداء </a:t>
            </a:r>
            <a:r>
              <a:rPr lang="ar-IQ" sz="2800" dirty="0" smtClean="0">
                <a:solidFill>
                  <a:schemeClr val="accent1"/>
                </a:solidFill>
                <a:latin typeface="Calibri"/>
                <a:ea typeface="Calibri"/>
                <a:cs typeface="Simple Bold Jut Out" pitchFamily="2" charset="-78"/>
              </a:rPr>
              <a:t>بعض الطقوس </a:t>
            </a:r>
            <a:r>
              <a:rPr lang="ar-IQ" sz="2800" dirty="0">
                <a:solidFill>
                  <a:schemeClr val="accent1"/>
                </a:solidFill>
                <a:latin typeface="Calibri"/>
                <a:ea typeface="Calibri"/>
                <a:cs typeface="Simple Bold Jut Out" pitchFamily="2" charset="-78"/>
              </a:rPr>
              <a:t>والشعائر الدينية  ومجامر </a:t>
            </a:r>
            <a:r>
              <a:rPr lang="ar-IQ" sz="2800" dirty="0">
                <a:solidFill>
                  <a:schemeClr val="accent1"/>
                </a:solidFill>
                <a:latin typeface="Calibri"/>
                <a:ea typeface="Calibri"/>
                <a:cs typeface="Simple Bold Jut Out" pitchFamily="2" charset="-78"/>
              </a:rPr>
              <a:t>ل</a:t>
            </a:r>
            <a:r>
              <a:rPr lang="ar-IQ" sz="2800" dirty="0" smtClean="0">
                <a:solidFill>
                  <a:schemeClr val="accent1"/>
                </a:solidFill>
                <a:latin typeface="Calibri"/>
                <a:ea typeface="Calibri"/>
                <a:cs typeface="Simple Bold Jut Out" pitchFamily="2" charset="-78"/>
              </a:rPr>
              <a:t>حرق </a:t>
            </a:r>
            <a:r>
              <a:rPr lang="ar-IQ" sz="2800" dirty="0">
                <a:solidFill>
                  <a:schemeClr val="accent1"/>
                </a:solidFill>
                <a:latin typeface="Calibri"/>
                <a:ea typeface="Calibri"/>
                <a:cs typeface="Simple Bold Jut Out" pitchFamily="2" charset="-78"/>
              </a:rPr>
              <a:t>البخور في المعابد ,  كما استخدم  </a:t>
            </a:r>
            <a:r>
              <a:rPr lang="ar-IQ" sz="2800" dirty="0" err="1">
                <a:solidFill>
                  <a:schemeClr val="accent1"/>
                </a:solidFill>
                <a:latin typeface="Calibri"/>
                <a:ea typeface="Calibri"/>
                <a:cs typeface="Simple Bold Jut Out" pitchFamily="2" charset="-78"/>
              </a:rPr>
              <a:t>كادوات</a:t>
            </a:r>
            <a:r>
              <a:rPr lang="ar-IQ" sz="2800" dirty="0">
                <a:solidFill>
                  <a:schemeClr val="accent1"/>
                </a:solidFill>
                <a:latin typeface="Calibri"/>
                <a:ea typeface="Calibri"/>
                <a:cs typeface="Simple Bold Jut Out" pitchFamily="2" charset="-78"/>
              </a:rPr>
              <a:t> للطبخ وحفظ الطعام  . وجرار لخزن الحبوب  ومناجل في الحقول .</a:t>
            </a:r>
            <a:endParaRPr lang="en-US" sz="2000" dirty="0">
              <a:solidFill>
                <a:schemeClr val="accent1"/>
              </a:solidFill>
              <a:latin typeface="Calibri"/>
              <a:ea typeface="Calibri"/>
              <a:cs typeface="Simple Bold Jut Out" pitchFamily="2" charset="-78"/>
            </a:endParaRPr>
          </a:p>
          <a:p>
            <a:endParaRPr lang="ar-IQ" dirty="0"/>
          </a:p>
        </p:txBody>
      </p:sp>
      <p:pic>
        <p:nvPicPr>
          <p:cNvPr id="1026" name="Picture 2" descr="C:\Users\lenovo\Desktop\مجلد جديد ‫(2)‬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68760"/>
            <a:ext cx="2305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مجلد جديد ‫(2)‬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839" y="3645024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98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20888"/>
            <a:ext cx="3456384" cy="2520280"/>
          </a:xfrm>
        </p:spPr>
      </p:pic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086165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Clr>
                <a:srgbClr val="0BD0D9"/>
              </a:buClr>
              <a:buNone/>
            </a:pPr>
            <a:r>
              <a:rPr lang="ar-IQ" sz="3600" b="1" dirty="0">
                <a:solidFill>
                  <a:srgbClr val="0070C0"/>
                </a:solidFill>
                <a:latin typeface="Arabic Typesetting" pitchFamily="66" charset="-78"/>
                <a:ea typeface="Calibri"/>
                <a:cs typeface="Arabic Typesetting" pitchFamily="66" charset="-78"/>
              </a:rPr>
              <a:t>استخدم الفخار كتوابيت </a:t>
            </a:r>
            <a:r>
              <a:rPr lang="ar-IQ" sz="3600" b="1" dirty="0" smtClean="0">
                <a:solidFill>
                  <a:srgbClr val="0070C0"/>
                </a:solidFill>
                <a:latin typeface="Arabic Typesetting" pitchFamily="66" charset="-78"/>
                <a:ea typeface="Calibri"/>
                <a:cs typeface="Arabic Typesetting" pitchFamily="66" charset="-78"/>
              </a:rPr>
              <a:t>توضع </a:t>
            </a:r>
            <a:r>
              <a:rPr lang="ar-IQ" sz="3600" b="1" dirty="0">
                <a:solidFill>
                  <a:srgbClr val="0070C0"/>
                </a:solidFill>
                <a:latin typeface="Arabic Typesetting" pitchFamily="66" charset="-78"/>
                <a:ea typeface="Calibri"/>
                <a:cs typeface="Arabic Typesetting" pitchFamily="66" charset="-78"/>
              </a:rPr>
              <a:t>بها جثث الموتى  واغطية للتوابيت ايضا , وكانت اغلب قبور الاطفال عبارة عن جرار فخارية تدفن تحت ارضية غرف المساكن .كما استخدمت الاواني الفخارية كهدايا جنائزية تحفظ مع الموتى.</a:t>
            </a:r>
            <a:endParaRPr lang="en-US" sz="3600" b="1" dirty="0">
              <a:solidFill>
                <a:srgbClr val="0070C0"/>
              </a:solidFill>
              <a:latin typeface="Arabic Typesetting" pitchFamily="66" charset="-78"/>
              <a:ea typeface="Calibri"/>
              <a:cs typeface="Arabic Typesetting" pitchFamily="66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5060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11560" y="1124744"/>
            <a:ext cx="2743200" cy="5148064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ar-IQ" sz="2400" dirty="0" smtClean="0">
                <a:solidFill>
                  <a:srgbClr val="0070C0"/>
                </a:solidFill>
                <a:latin typeface="Calibri"/>
                <a:ea typeface="Calibri"/>
                <a:cs typeface="Simple Bold Jut Out" pitchFamily="2" charset="-78"/>
              </a:rPr>
              <a:t>استخدم الفخار </a:t>
            </a:r>
            <a:r>
              <a:rPr lang="ar-IQ" sz="2400" dirty="0">
                <a:solidFill>
                  <a:srgbClr val="0070C0"/>
                </a:solidFill>
                <a:latin typeface="Calibri"/>
                <a:ea typeface="Calibri"/>
                <a:cs typeface="Simple Bold Jut Out" pitchFamily="2" charset="-78"/>
              </a:rPr>
              <a:t>كمخاريط على شكل مسامير فخارية ملونة تزين بها واجهات المباني الدينية , كما في الاسطوانات الفسيفسائية في معبد الوركاء .</a:t>
            </a:r>
            <a:endParaRPr lang="en-US" sz="2400" dirty="0">
              <a:solidFill>
                <a:srgbClr val="0070C0"/>
              </a:solidFill>
              <a:effectLst/>
              <a:latin typeface="Calibri"/>
              <a:ea typeface="Calibri"/>
              <a:cs typeface="Simple Bold Jut Out" pitchFamily="2" charset="-78"/>
            </a:endParaRPr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484784"/>
            <a:ext cx="2026568" cy="1876642"/>
          </a:xfrm>
        </p:spPr>
      </p:pic>
      <p:pic>
        <p:nvPicPr>
          <p:cNvPr id="1026" name="Picture 2" descr="C:\Users\lenovo\Desktop\154410_694358443914674_187753165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556792"/>
            <a:ext cx="2400267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949" y="4005063"/>
            <a:ext cx="22764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52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32856"/>
            <a:ext cx="4038600" cy="2773172"/>
          </a:xfrm>
        </p:spPr>
      </p:pic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2800" dirty="0">
                <a:latin typeface="Calibri"/>
                <a:ea typeface="Calibri"/>
                <a:cs typeface="Simple Bold Jut Out" pitchFamily="2" charset="-78"/>
              </a:rPr>
              <a:t>استخدمت الجرار الفخارية في نقل الحبوب والتمر والسمن والسمك وباقي المنتجات الغذائية اثناء عملية المقايضة بين منطقة واخرى.</a:t>
            </a:r>
            <a:endParaRPr lang="en-US" sz="2000" dirty="0">
              <a:latin typeface="Calibri"/>
              <a:ea typeface="Calibri"/>
              <a:cs typeface="Simple Bold Jut Out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4666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2800" dirty="0" smtClean="0">
                <a:solidFill>
                  <a:srgbClr val="0070C0"/>
                </a:solidFill>
                <a:latin typeface="Calibri"/>
                <a:ea typeface="Calibri"/>
                <a:cs typeface="Simple Bold Jut Out" pitchFamily="2" charset="-78"/>
              </a:rPr>
              <a:t>استخدمت </a:t>
            </a:r>
            <a:r>
              <a:rPr lang="ar-IQ" sz="2800" dirty="0">
                <a:solidFill>
                  <a:srgbClr val="0070C0"/>
                </a:solidFill>
                <a:latin typeface="Calibri"/>
                <a:ea typeface="Calibri"/>
                <a:cs typeface="Simple Bold Jut Out" pitchFamily="2" charset="-78"/>
              </a:rPr>
              <a:t>الاواني الفخارية لغرض كتابة الاحراز والتعاويذ الدينية  </a:t>
            </a:r>
            <a:r>
              <a:rPr lang="ar-IQ" sz="2800" dirty="0" smtClean="0">
                <a:solidFill>
                  <a:srgbClr val="0070C0"/>
                </a:solidFill>
                <a:latin typeface="Calibri"/>
                <a:ea typeface="Calibri"/>
                <a:cs typeface="Simple Bold Jut Out" pitchFamily="2" charset="-78"/>
              </a:rPr>
              <a:t>الآرامية </a:t>
            </a:r>
            <a:r>
              <a:rPr lang="ar-IQ" sz="2800" dirty="0">
                <a:solidFill>
                  <a:srgbClr val="0070C0"/>
                </a:solidFill>
                <a:latin typeface="Calibri"/>
                <a:ea typeface="Calibri"/>
                <a:cs typeface="Simple Bold Jut Out" pitchFamily="2" charset="-78"/>
              </a:rPr>
              <a:t>لوضعها في مداخل الابواب لطرد الارواح الشريرة عن سكان المنزل .</a:t>
            </a:r>
            <a:endParaRPr lang="en-US" sz="2000" dirty="0">
              <a:solidFill>
                <a:srgbClr val="0070C0"/>
              </a:solidFill>
              <a:latin typeface="Calibri"/>
              <a:ea typeface="Calibri"/>
              <a:cs typeface="Simple Bold Jut Out" pitchFamily="2" charset="-78"/>
            </a:endParaRPr>
          </a:p>
          <a:p>
            <a:endParaRPr lang="ar-IQ" dirty="0"/>
          </a:p>
        </p:txBody>
      </p:sp>
      <p:pic>
        <p:nvPicPr>
          <p:cNvPr id="2051" name="Picture 3" descr="D:\شغلي\اراميات\اواني د علي\Untitled-3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2"/>
            <a:ext cx="316835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18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ar-IQ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ar-IQ" sz="3200" b="1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ar-IQ" sz="3200" b="1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ar-IQ" sz="3200" b="1" dirty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ar-IQ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  </a:t>
            </a:r>
            <a:br>
              <a:rPr lang="ar-IQ" sz="3200" b="1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ar-IQ" sz="3200" b="1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ar-IQ" sz="3200" b="1" dirty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ar-IQ" sz="3200" b="1" dirty="0" smtClean="0">
                <a:solidFill>
                  <a:srgbClr val="FF0000"/>
                </a:solidFill>
                <a:ea typeface="Calibri"/>
                <a:cs typeface="Times New Roman"/>
              </a:rPr>
              <a:t>اهمية </a:t>
            </a:r>
            <a:r>
              <a:rPr lang="ar-IQ" sz="3200" b="1" dirty="0">
                <a:solidFill>
                  <a:srgbClr val="FF0000"/>
                </a:solidFill>
                <a:ea typeface="Calibri"/>
                <a:cs typeface="Times New Roman"/>
              </a:rPr>
              <a:t>الفخار في الدراسات الاثارية</a:t>
            </a:r>
            <a:r>
              <a:rPr lang="en-US" sz="3200" dirty="0">
                <a:solidFill>
                  <a:srgbClr val="FF0000"/>
                </a:solidFill>
                <a:ea typeface="Calibri"/>
                <a:cs typeface="Arial"/>
              </a:rPr>
              <a:t/>
            </a:r>
            <a:br>
              <a:rPr lang="en-US" sz="3200" dirty="0">
                <a:solidFill>
                  <a:srgbClr val="FF0000"/>
                </a:solidFill>
                <a:ea typeface="Calibri"/>
                <a:cs typeface="Arial"/>
              </a:rPr>
            </a:br>
            <a:endParaRPr lang="ar-IQ" sz="3200" dirty="0">
              <a:solidFill>
                <a:srgbClr val="FF0000"/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916832"/>
            <a:ext cx="4040188" cy="4443488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4"/>
            </a:pPr>
            <a:r>
              <a:rPr lang="ar-IQ" sz="1900" b="1" dirty="0" smtClean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لدراسة </a:t>
            </a:r>
            <a:r>
              <a:rPr lang="ar-IQ" sz="1900" b="1" dirty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الافكار الدينية والتقاليد التي تمارس اثناء الشعائر الدينية من خلال الرسومات والزخارف  الموجودة على سطح الفخار</a:t>
            </a:r>
            <a:r>
              <a:rPr lang="ar-IQ" sz="1900" b="1" dirty="0" smtClean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.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1900" b="1" dirty="0" smtClean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5. </a:t>
            </a:r>
            <a:r>
              <a:rPr lang="ar-IQ" sz="1900" b="1" dirty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يساعد </a:t>
            </a:r>
            <a:r>
              <a:rPr lang="ar-IQ" sz="1900" b="1" dirty="0" err="1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الاثاريين</a:t>
            </a:r>
            <a:r>
              <a:rPr lang="ar-IQ" sz="1900" b="1" dirty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 على معرفة وتحديد العصور التاريخية  من خلال الطبقات الاثارية التي يعثر فيها على الفخاريات .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1900" b="1" dirty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6.  يساعد </a:t>
            </a:r>
            <a:r>
              <a:rPr lang="ar-IQ" sz="1900" b="1" dirty="0" err="1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الاثاريين</a:t>
            </a:r>
            <a:r>
              <a:rPr lang="ar-IQ" sz="1900" b="1" dirty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 على معرفة تطور الفنون وطرق الزخرفة والتلوين وتطور الاساليب الفنية المتداولة في تلك العصور </a:t>
            </a:r>
            <a:r>
              <a:rPr lang="ar-IQ" sz="1900" b="1" dirty="0" err="1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كالاساليب</a:t>
            </a:r>
            <a:r>
              <a:rPr lang="ar-IQ" sz="1900" b="1" dirty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 الواقعية او التجريدية او الرمزية.</a:t>
            </a:r>
            <a:endParaRPr lang="en-US" sz="1900" b="1" dirty="0">
              <a:solidFill>
                <a:srgbClr val="002060"/>
              </a:solidFill>
              <a:latin typeface="Calibri"/>
              <a:ea typeface="Calibri"/>
              <a:cs typeface="Akhbar MT" pitchFamily="2" charset="-78"/>
            </a:endParaRP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ar-IQ" sz="1900" b="1" dirty="0">
              <a:solidFill>
                <a:srgbClr val="002060"/>
              </a:solidFill>
              <a:latin typeface="Calibri"/>
              <a:ea typeface="Calibri"/>
              <a:cs typeface="Akhbar MT" pitchFamily="2" charset="-78"/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659512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000" b="1" dirty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يساعد </a:t>
            </a:r>
            <a:r>
              <a:rPr lang="ar-IQ" sz="2000" b="1" dirty="0" err="1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الاثاريين</a:t>
            </a:r>
            <a:r>
              <a:rPr lang="ar-IQ" sz="2000" b="1" dirty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 على معرفة وتحديد الموقع الاثري , وذلك </a:t>
            </a:r>
            <a:r>
              <a:rPr lang="ar-IQ" sz="2000" b="1" dirty="0" smtClean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من خلال تناثر كسر </a:t>
            </a:r>
            <a:r>
              <a:rPr lang="ar-IQ" sz="2000" b="1" dirty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الفخار </a:t>
            </a:r>
            <a:r>
              <a:rPr lang="ar-IQ" sz="2000" b="1" dirty="0" smtClean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المتناثرة </a:t>
            </a:r>
            <a:r>
              <a:rPr lang="ar-IQ" sz="2000" b="1" dirty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فوق سطح الموقع </a:t>
            </a:r>
            <a:r>
              <a:rPr lang="ar-IQ" sz="2000" b="1" dirty="0" smtClean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000" b="1" dirty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يساعد </a:t>
            </a:r>
            <a:r>
              <a:rPr lang="ar-IQ" sz="2000" b="1" dirty="0" smtClean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في </a:t>
            </a:r>
            <a:r>
              <a:rPr lang="ar-IQ" sz="2000" b="1" dirty="0" err="1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درسة</a:t>
            </a:r>
            <a:r>
              <a:rPr lang="ar-IQ" sz="2000" b="1" dirty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 عادات وتقاليد واديان الشعوب من خلال دراسة الهدايا الجنائزية التي يعثر عليها في القبور </a:t>
            </a:r>
            <a:r>
              <a:rPr lang="ar-IQ" sz="2000" b="1" dirty="0" smtClean="0">
                <a:solidFill>
                  <a:srgbClr val="002060"/>
                </a:solidFill>
                <a:latin typeface="Calibri"/>
                <a:ea typeface="Calibri"/>
                <a:cs typeface="Akhbar MT" pitchFamily="2" charset="-78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000" b="1" dirty="0" smtClean="0">
                <a:solidFill>
                  <a:srgbClr val="002060"/>
                </a:solidFill>
                <a:ea typeface="Calibri"/>
                <a:cs typeface="Akhbar MT" pitchFamily="2" charset="-78"/>
              </a:rPr>
              <a:t>يساعد في معرفة </a:t>
            </a:r>
            <a:r>
              <a:rPr lang="ar-IQ" sz="2000" b="1" dirty="0">
                <a:solidFill>
                  <a:srgbClr val="002060"/>
                </a:solidFill>
                <a:ea typeface="Calibri"/>
                <a:cs typeface="Akhbar MT" pitchFamily="2" charset="-78"/>
              </a:rPr>
              <a:t>الفعاليات التجارية , ودراسة خطوط التجارة , وانتقال البضائع بين مدينة واخرى او دولة واخرى من خلال ما يعثر عليه المنقبون من اشكال وانواع الفخاريات الاجنبية غير الموجودة في ذلك البلد </a:t>
            </a:r>
            <a:endParaRPr lang="en-US" sz="2000" b="1" dirty="0">
              <a:solidFill>
                <a:srgbClr val="002060"/>
              </a:solidFill>
              <a:latin typeface="Calibri"/>
              <a:ea typeface="Calibri"/>
              <a:cs typeface="Akhbar MT" pitchFamily="2" charset="-78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endParaRPr lang="en-US" sz="18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312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</TotalTime>
  <Words>266</Words>
  <Application>Microsoft Office PowerPoint</Application>
  <PresentationFormat>عرض على الشاشة (3:4)‏</PresentationFormat>
  <Paragraphs>16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الفخار                  </vt:lpstr>
      <vt:lpstr> استخدام الفخار في العراق القديم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     اهمية الفخار في الدراسات الاثارية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الفخار</dc:title>
  <dc:creator>DR.Ahmed Saker 2o1O</dc:creator>
  <cp:lastModifiedBy>DR.Ahmed Saker 2o1O</cp:lastModifiedBy>
  <cp:revision>47</cp:revision>
  <dcterms:created xsi:type="dcterms:W3CDTF">2015-12-25T20:13:03Z</dcterms:created>
  <dcterms:modified xsi:type="dcterms:W3CDTF">2015-12-28T06:14:50Z</dcterms:modified>
</cp:coreProperties>
</file>