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04" r:id="rId1"/>
  </p:sldMasterIdLst>
  <p:sldIdLst>
    <p:sldId id="263" r:id="rId2"/>
    <p:sldId id="284" r:id="rId3"/>
    <p:sldId id="278" r:id="rId4"/>
    <p:sldId id="264" r:id="rId5"/>
    <p:sldId id="277" r:id="rId6"/>
    <p:sldId id="265" r:id="rId7"/>
    <p:sldId id="266" r:id="rId8"/>
    <p:sldId id="279" r:id="rId9"/>
    <p:sldId id="280" r:id="rId10"/>
    <p:sldId id="281" r:id="rId11"/>
    <p:sldId id="282" r:id="rId12"/>
    <p:sldId id="283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16" y="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19/06/1437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15370" cy="2857520"/>
          </a:xfrm>
        </p:spPr>
        <p:txBody>
          <a:bodyPr>
            <a:normAutofit/>
          </a:bodyPr>
          <a:lstStyle/>
          <a:p>
            <a:pPr algn="ctr"/>
            <a:r>
              <a:rPr lang="ar-IQ" sz="3600" b="1" u="sng" dirty="0" smtClean="0"/>
              <a:t/>
            </a:r>
            <a:br>
              <a:rPr lang="ar-IQ" sz="3600" b="1" u="sng" dirty="0" smtClean="0"/>
            </a:br>
            <a:r>
              <a:rPr lang="ar-IQ" sz="3600" b="1" u="sng" dirty="0" smtClean="0"/>
              <a:t>مراحل تطور الكتابة: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3214686"/>
            <a:ext cx="8115328" cy="285752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ar-IQ" dirty="0"/>
              <a:t>لقد مرت الكتابة المسمارية بعدة مراحل والتي يمكن ايجازها </a:t>
            </a:r>
            <a:r>
              <a:rPr lang="ar-IQ" sz="2400" dirty="0"/>
              <a:t>وتصنيفها بالآتي :</a:t>
            </a:r>
            <a:endParaRPr lang="ar-IQ" b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4" descr="image00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786050" y="2214554"/>
            <a:ext cx="3371850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4" descr="113732_2010_03_14_20_48_4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071678"/>
            <a:ext cx="5089811" cy="3930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4" descr="at-009-0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857488" y="2143116"/>
            <a:ext cx="3429000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IQ" sz="3200" b="1" dirty="0"/>
              <a:t>المرحلة </a:t>
            </a:r>
            <a:r>
              <a:rPr lang="ar-IQ" sz="3200" b="1" dirty="0" smtClean="0"/>
              <a:t>الصورية(</a:t>
            </a:r>
            <a:r>
              <a:rPr lang="en-US" sz="3200" b="1" dirty="0"/>
              <a:t>pictographic </a:t>
            </a:r>
            <a:r>
              <a:rPr lang="en-US" sz="3200" b="1" dirty="0" smtClean="0"/>
              <a:t>stage </a:t>
            </a:r>
            <a:r>
              <a:rPr lang="ar-IQ" sz="3200" b="1" dirty="0"/>
              <a:t>):-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IQ" dirty="0" smtClean="0"/>
              <a:t>وهي </a:t>
            </a:r>
            <a:r>
              <a:rPr lang="ar-IQ" dirty="0"/>
              <a:t>عملية رسم صورة الشيء المراد تدوينه . وقد تم العثور على نماذج تمثل هذه الكتابة في الطبقة الرابعة من موقع الوركاء القديم وفيما يلي بعض الأمثلة عن هذا النوع الكتابي.                                       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23389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Picture 4" descr="19_045395_0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2000240"/>
            <a:ext cx="7000924" cy="3672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3200" b="1" dirty="0"/>
              <a:t>المرحلة الرمزية ( </a:t>
            </a:r>
            <a:r>
              <a:rPr lang="en-US" sz="3200" b="1" dirty="0" err="1"/>
              <a:t>ideo</a:t>
            </a:r>
            <a:r>
              <a:rPr lang="en-US" sz="3200" b="1" dirty="0"/>
              <a:t> graphic stage</a:t>
            </a:r>
            <a:r>
              <a:rPr lang="ar-IQ" sz="3200" b="1" dirty="0"/>
              <a:t> ):-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ar-IQ" dirty="0" smtClean="0"/>
              <a:t>في هذه المرحلة تطورت الكتابة من المرحلة الصورية الى المرحلة الرمزية فالشكل المعبر عن الشمس اصبح في هذه المرحلة يدل على اليوم او الشروق , والعلامة الدالة على القدم اصبحت في هذه المرحلة تمثل الافكار المرتبطة بالقدم , كالفعل ذهب بامتزاج العلامة الدالة على الفم مع العلامة الدالة على الماء يعبر عن شرب الماء .</a:t>
            </a:r>
            <a:endParaRPr lang="en-US" dirty="0" smtClean="0"/>
          </a:p>
          <a:p>
            <a:endParaRPr lang="ar-IQ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Picture 4" descr="20131111-1821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2275" y="2781300"/>
            <a:ext cx="5715000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IQ" sz="3200" b="1" dirty="0"/>
              <a:t>المرحلة المقطعية (  </a:t>
            </a:r>
            <a:r>
              <a:rPr lang="en-US" sz="3200" b="1" dirty="0"/>
              <a:t>syllabic </a:t>
            </a:r>
            <a:r>
              <a:rPr lang="en-US" sz="3200" b="1" dirty="0" smtClean="0"/>
              <a:t>stage</a:t>
            </a:r>
            <a:r>
              <a:rPr lang="ar-IQ" sz="3200" b="1" dirty="0" smtClean="0"/>
              <a:t>):-</a:t>
            </a:r>
            <a:endParaRPr lang="ar-IQ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ar-IQ" dirty="0" smtClean="0"/>
              <a:t>برزت الحاجة فيما بعد للتعبير عن الكلمات التي </a:t>
            </a:r>
            <a:r>
              <a:rPr lang="ar-IQ" dirty="0" err="1" smtClean="0"/>
              <a:t>لايمكن</a:t>
            </a:r>
            <a:r>
              <a:rPr lang="ar-IQ" dirty="0" smtClean="0"/>
              <a:t> التعبير عنها فيما سلف من المراحل , لذلك تطورت الكتابة الى المرحلة المقطعية , وخلاصة هذه المرحلة , هي عبارة عن علامات مسمارية تكون اصواتها كلمة معينة بدون ان يكون معنى لكل علامة او مدلولها صلة بذلك.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ar-IQ" dirty="0" smtClean="0"/>
              <a:t>. </a:t>
            </a:r>
            <a:r>
              <a:rPr lang="ar-IQ" dirty="0" err="1" smtClean="0"/>
              <a:t>فاذا</a:t>
            </a:r>
            <a:r>
              <a:rPr lang="ar-IQ" dirty="0" smtClean="0"/>
              <a:t> </a:t>
            </a:r>
            <a:r>
              <a:rPr lang="ar-IQ" dirty="0" err="1" smtClean="0"/>
              <a:t>اراد</a:t>
            </a:r>
            <a:r>
              <a:rPr lang="ar-IQ" dirty="0" smtClean="0"/>
              <a:t> الكاتب تدوين كلمة </a:t>
            </a:r>
            <a:r>
              <a:rPr lang="en-US" dirty="0" err="1" smtClean="0"/>
              <a:t>abum</a:t>
            </a:r>
            <a:r>
              <a:rPr lang="ar-IQ" dirty="0" smtClean="0"/>
              <a:t> والتي تعني أب ويفترض </a:t>
            </a:r>
            <a:r>
              <a:rPr lang="ar-IQ" dirty="0" err="1" smtClean="0"/>
              <a:t>ان</a:t>
            </a:r>
            <a:r>
              <a:rPr lang="ar-IQ" dirty="0" smtClean="0"/>
              <a:t> ليس هناك علامة مسمارية خاصة </a:t>
            </a:r>
            <a:r>
              <a:rPr lang="ar-IQ" dirty="0" err="1" smtClean="0"/>
              <a:t>بها</a:t>
            </a:r>
            <a:r>
              <a:rPr lang="ar-IQ" dirty="0" smtClean="0"/>
              <a:t> , </a:t>
            </a:r>
            <a:r>
              <a:rPr lang="ar-IQ" dirty="0" err="1" smtClean="0"/>
              <a:t>اي</a:t>
            </a:r>
            <a:r>
              <a:rPr lang="ar-IQ" dirty="0" smtClean="0"/>
              <a:t> تمثل لوحدها كلمة أب (</a:t>
            </a:r>
            <a:r>
              <a:rPr lang="en-US" dirty="0" err="1" smtClean="0"/>
              <a:t>abum</a:t>
            </a:r>
            <a:r>
              <a:rPr lang="en-US" dirty="0" smtClean="0"/>
              <a:t> </a:t>
            </a:r>
            <a:r>
              <a:rPr lang="ar-IQ" dirty="0" smtClean="0"/>
              <a:t> ) فدونت في هذه المرحلة بواسطة المقطعين ( </a:t>
            </a:r>
            <a:r>
              <a:rPr lang="en-US" dirty="0" err="1" smtClean="0"/>
              <a:t>ab</a:t>
            </a:r>
            <a:r>
              <a:rPr lang="en-US" dirty="0" smtClean="0"/>
              <a:t> + um</a:t>
            </a:r>
            <a:r>
              <a:rPr lang="ar-IQ" dirty="0" smtClean="0"/>
              <a:t> ). وفقاً للقيمة الصوتية لمعنى لفظ العلامة لكل مقطع  وليس لمعنى </a:t>
            </a:r>
            <a:r>
              <a:rPr lang="ar-IQ" dirty="0" err="1" smtClean="0"/>
              <a:t>اي</a:t>
            </a:r>
            <a:r>
              <a:rPr lang="ar-IQ" dirty="0" smtClean="0"/>
              <a:t> منهما وبجمعها تقرأ كلمة واحدة (</a:t>
            </a:r>
            <a:r>
              <a:rPr lang="en-US" dirty="0" err="1" smtClean="0"/>
              <a:t>abum</a:t>
            </a:r>
            <a:r>
              <a:rPr lang="en-US" dirty="0" smtClean="0"/>
              <a:t> </a:t>
            </a:r>
            <a:r>
              <a:rPr lang="en-US" dirty="0" err="1" smtClean="0"/>
              <a:t>ab</a:t>
            </a:r>
            <a:r>
              <a:rPr lang="en-US" dirty="0" smtClean="0"/>
              <a:t> + um =</a:t>
            </a:r>
            <a:r>
              <a:rPr lang="ar-IQ" dirty="0" smtClean="0"/>
              <a:t> ).</a:t>
            </a:r>
            <a:endParaRPr lang="en-US" dirty="0" smtClean="0"/>
          </a:p>
          <a:p>
            <a:endParaRPr lang="ar-IQ" dirty="0"/>
          </a:p>
        </p:txBody>
      </p:sp>
      <p:pic>
        <p:nvPicPr>
          <p:cNvPr id="4" name="Picture 4" descr="image04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4572008"/>
            <a:ext cx="5629275" cy="1874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4" descr="2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928794" y="2132569"/>
            <a:ext cx="5357850" cy="3210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Picture 4" descr="هههه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214546" y="2357430"/>
            <a:ext cx="4929222" cy="2933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134</TotalTime>
  <Words>225</Words>
  <Application>Microsoft Office PowerPoint</Application>
  <PresentationFormat>عرض على الشاشة (3:4)‏</PresentationFormat>
  <Paragraphs>9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أوستن</vt:lpstr>
      <vt:lpstr> مراحل تطور الكتابة: </vt:lpstr>
      <vt:lpstr>المرحلة الصورية(pictographic stage ):-</vt:lpstr>
      <vt:lpstr>عرض تقديمي في PowerPoint</vt:lpstr>
      <vt:lpstr>المرحلة الرمزية ( ideo graphic stage ):-</vt:lpstr>
      <vt:lpstr>عرض تقديمي في PowerPoint</vt:lpstr>
      <vt:lpstr>المرحلة المقطعية (  syllabic stage):-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تاريخ اللغات القديمة والكتابة في بلاد الرافدين:</dc:title>
  <dc:creator>DELL</dc:creator>
  <cp:lastModifiedBy>mustafa</cp:lastModifiedBy>
  <cp:revision>13</cp:revision>
  <dcterms:created xsi:type="dcterms:W3CDTF">2014-04-14T19:05:08Z</dcterms:created>
  <dcterms:modified xsi:type="dcterms:W3CDTF">2016-03-28T06:27:51Z</dcterms:modified>
</cp:coreProperties>
</file>