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7"/>
  </p:handoutMasterIdLst>
  <p:sldIdLst>
    <p:sldId id="281" r:id="rId2"/>
    <p:sldId id="282" r:id="rId3"/>
    <p:sldId id="283" r:id="rId4"/>
    <p:sldId id="284" r:id="rId5"/>
    <p:sldId id="285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800080"/>
    <a:srgbClr val="4903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47E7F2-0D56-4A53-AB47-AC51280F4ABA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315316-ECF2-4C18-9475-83D027D6BC5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66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IQ" sz="66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IQ" sz="66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النحت البارز في العصر </a:t>
            </a:r>
            <a:r>
              <a:rPr lang="ar-IQ" sz="6600" b="1" dirty="0" err="1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الاكدي</a:t>
            </a:r>
            <a:r>
              <a:rPr lang="ar-IQ" sz="66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ar-IQ" sz="6600" dirty="0">
              <a:solidFill>
                <a:schemeClr val="accent6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IQ" sz="54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مزايا النحت البارز في العصر </a:t>
            </a:r>
            <a:r>
              <a:rPr lang="ar-IQ" sz="5400" b="1" dirty="0" err="1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الاكدي</a:t>
            </a:r>
            <a:endParaRPr lang="ar-IQ" sz="5400" b="1" dirty="0" smtClean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ar-IQ" dirty="0" smtClean="0"/>
          </a:p>
          <a:p>
            <a:pPr lvl="0" algn="just"/>
            <a:r>
              <a:rPr lang="ar-IQ" b="1" i="1" dirty="0" smtClean="0">
                <a:solidFill>
                  <a:srgbClr val="0070C0"/>
                </a:solidFill>
              </a:rPr>
              <a:t>اهتم الفنان بالناحية </a:t>
            </a:r>
            <a:r>
              <a:rPr lang="ar-IQ" b="1" i="1" dirty="0" err="1" smtClean="0">
                <a:solidFill>
                  <a:srgbClr val="0070C0"/>
                </a:solidFill>
              </a:rPr>
              <a:t>التشريحية </a:t>
            </a:r>
            <a:r>
              <a:rPr lang="ar-IQ" b="1" i="1" dirty="0" smtClean="0">
                <a:solidFill>
                  <a:srgbClr val="0070C0"/>
                </a:solidFill>
              </a:rPr>
              <a:t>, فكانت النسب العامة للجسم </a:t>
            </a:r>
            <a:r>
              <a:rPr lang="ar-IQ" b="1" i="1" dirty="0" err="1" smtClean="0">
                <a:solidFill>
                  <a:srgbClr val="0070C0"/>
                </a:solidFill>
              </a:rPr>
              <a:t>واقعية  </a:t>
            </a:r>
            <a:r>
              <a:rPr lang="ar-IQ" b="1" i="1" dirty="0" smtClean="0">
                <a:solidFill>
                  <a:srgbClr val="0070C0"/>
                </a:solidFill>
              </a:rPr>
              <a:t>, واهتم </a:t>
            </a:r>
            <a:r>
              <a:rPr lang="ar-IQ" b="1" i="1" dirty="0" err="1" smtClean="0">
                <a:solidFill>
                  <a:srgbClr val="0070C0"/>
                </a:solidFill>
              </a:rPr>
              <a:t>بابراز</a:t>
            </a:r>
            <a:r>
              <a:rPr lang="ar-IQ" b="1" i="1" dirty="0" smtClean="0">
                <a:solidFill>
                  <a:srgbClr val="0070C0"/>
                </a:solidFill>
              </a:rPr>
              <a:t> عضلات </a:t>
            </a:r>
            <a:r>
              <a:rPr lang="ar-IQ" b="1" i="1" dirty="0" err="1" smtClean="0">
                <a:solidFill>
                  <a:srgbClr val="0070C0"/>
                </a:solidFill>
              </a:rPr>
              <a:t>الجسم .</a:t>
            </a:r>
            <a:endParaRPr lang="ar-IQ" b="1" i="1" dirty="0" smtClean="0">
              <a:solidFill>
                <a:srgbClr val="0070C0"/>
              </a:solidFill>
            </a:endParaRPr>
          </a:p>
          <a:p>
            <a:pPr lvl="0" algn="just"/>
            <a:r>
              <a:rPr lang="ar-IQ" b="1" i="1" dirty="0" smtClean="0">
                <a:solidFill>
                  <a:srgbClr val="FF0000"/>
                </a:solidFill>
              </a:rPr>
              <a:t>اهتم الفنان بالتفاصيل الداخلية </a:t>
            </a:r>
            <a:r>
              <a:rPr lang="ar-IQ" b="1" i="1" dirty="0" err="1" smtClean="0">
                <a:solidFill>
                  <a:srgbClr val="FF0000"/>
                </a:solidFill>
              </a:rPr>
              <a:t>للاشكال</a:t>
            </a:r>
            <a:r>
              <a:rPr lang="ar-IQ" b="1" i="1" dirty="0" smtClean="0">
                <a:solidFill>
                  <a:srgbClr val="FF0000"/>
                </a:solidFill>
              </a:rPr>
              <a:t> قبل </a:t>
            </a:r>
            <a:r>
              <a:rPr lang="ar-IQ" b="1" i="1" dirty="0" err="1" smtClean="0">
                <a:solidFill>
                  <a:srgbClr val="FF0000"/>
                </a:solidFill>
              </a:rPr>
              <a:t>تاكيده</a:t>
            </a:r>
            <a:r>
              <a:rPr lang="ar-IQ" b="1" i="1" dirty="0" smtClean="0">
                <a:solidFill>
                  <a:srgbClr val="FF0000"/>
                </a:solidFill>
              </a:rPr>
              <a:t> على تصفيف شعر الراس واللحية والشوارب واظهر زخرفة الملابس بدقة </a:t>
            </a:r>
            <a:r>
              <a:rPr lang="ar-IQ" b="1" i="1" dirty="0" err="1" smtClean="0">
                <a:solidFill>
                  <a:srgbClr val="FF0000"/>
                </a:solidFill>
              </a:rPr>
              <a:t>ومهارة.</a:t>
            </a:r>
            <a:r>
              <a:rPr lang="ar-IQ" b="1" i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ar-IQ" b="1" i="1" dirty="0" smtClean="0">
                <a:solidFill>
                  <a:srgbClr val="7030A0"/>
                </a:solidFill>
              </a:rPr>
              <a:t>نفذت المشاهد </a:t>
            </a:r>
            <a:r>
              <a:rPr lang="ar-IQ" b="1" i="1" dirty="0" err="1" smtClean="0">
                <a:solidFill>
                  <a:srgbClr val="7030A0"/>
                </a:solidFill>
              </a:rPr>
              <a:t>بالاسلوب</a:t>
            </a:r>
            <a:r>
              <a:rPr lang="ar-IQ" b="1" i="1" dirty="0" smtClean="0">
                <a:solidFill>
                  <a:srgbClr val="7030A0"/>
                </a:solidFill>
              </a:rPr>
              <a:t> </a:t>
            </a:r>
            <a:r>
              <a:rPr lang="ar-IQ" b="1" i="1" dirty="0" err="1" smtClean="0">
                <a:solidFill>
                  <a:srgbClr val="7030A0"/>
                </a:solidFill>
              </a:rPr>
              <a:t>الواقعي .</a:t>
            </a:r>
            <a:endParaRPr lang="en-US" b="1" i="1" dirty="0" smtClean="0">
              <a:solidFill>
                <a:srgbClr val="7030A0"/>
              </a:solidFill>
            </a:endParaRPr>
          </a:p>
          <a:p>
            <a:pPr lvl="0"/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/>
          </a:bodyPr>
          <a:lstStyle/>
          <a:p>
            <a:pPr algn="r"/>
            <a:r>
              <a:rPr lang="ar-IQ" b="1" i="1" dirty="0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             من نماذج النحت البارز في العصر </a:t>
            </a:r>
            <a:r>
              <a:rPr lang="ar-IQ" b="1" i="1" dirty="0" err="1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الاكدي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2800" dirty="0" err="1" smtClean="0">
                <a:cs typeface="PT Bold Heading" pitchFamily="2" charset="-78"/>
              </a:rPr>
              <a:t>اولا </a:t>
            </a:r>
            <a:r>
              <a:rPr lang="ar-IQ" sz="2800" dirty="0" smtClean="0">
                <a:cs typeface="PT Bold Heading" pitchFamily="2" charset="-78"/>
              </a:rPr>
              <a:t>: </a:t>
            </a:r>
            <a:r>
              <a:rPr lang="ar-IQ" sz="2800" b="1" dirty="0" smtClean="0">
                <a:solidFill>
                  <a:srgbClr val="FF0000"/>
                </a:solidFill>
                <a:cs typeface="PT Bold Heading" pitchFamily="2" charset="-78"/>
              </a:rPr>
              <a:t>مسلة الملك </a:t>
            </a:r>
            <a:r>
              <a:rPr lang="ar-IQ" sz="2800" b="1" dirty="0" err="1" smtClean="0">
                <a:solidFill>
                  <a:srgbClr val="FF0000"/>
                </a:solidFill>
                <a:cs typeface="PT Bold Heading" pitchFamily="2" charset="-78"/>
              </a:rPr>
              <a:t>سرجون</a:t>
            </a:r>
            <a:r>
              <a:rPr lang="ar-IQ" sz="2800" b="1" dirty="0" smtClean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ar-IQ" sz="2800" b="1" dirty="0" err="1" smtClean="0">
                <a:solidFill>
                  <a:srgbClr val="FF0000"/>
                </a:solidFill>
                <a:cs typeface="PT Bold Heading" pitchFamily="2" charset="-78"/>
              </a:rPr>
              <a:t>الاكدي</a:t>
            </a:r>
            <a:endParaRPr lang="ar-IQ" sz="2800" b="1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483488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IQ" dirty="0" smtClean="0"/>
              <a:t>	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عثر على هذه المسلة في سوسة وهي مكسورة وفقدت منها اجزاء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كثيرة 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, وهي مقسمة الى عدد من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الحقول 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, ومنها تصوير مشاهد انتصارات الملك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سرجون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على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اعدائه 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, ومن حيث الموضوع فان المسلة تشه مسلة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العقبان 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, حيث يلاحظ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سرجون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الاكدي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وهو في مركبته الحربية بكامل عدته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القتالية 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, اما الجانب الاخر من المسلة فان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سرجون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الاكدي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يمسك الاعداء بشبكة بشكل مشابه للفنون السومرية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القديمة 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, وان تمثيل الملك ممسك بشبكة ويصطاد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بها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اعدائئه</a:t>
            </a:r>
            <a:r>
              <a:rPr lang="ar-IQ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دلالة على تمجيد البطولة الفردية للملك وليس بطولة </a:t>
            </a:r>
            <a:r>
              <a:rPr lang="ar-IQ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الاله .</a:t>
            </a:r>
            <a:endParaRPr lang="en-US" b="1" dirty="0" smtClean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IQ" dirty="0"/>
          </a:p>
        </p:txBody>
      </p:sp>
      <p:pic>
        <p:nvPicPr>
          <p:cNvPr id="1026" name="Picture 2" descr="D:\فنون العراق القديم\شرح الصور الاثارية\20111213054302!Akkadian_victory_stele_Louvre_Sb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384376" cy="4680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  <a:cs typeface="PT Bold Heading" pitchFamily="2" charset="-78"/>
              </a:rPr>
              <a:t>مسلة الملك </a:t>
            </a:r>
            <a:r>
              <a:rPr lang="ar-IQ" b="1" dirty="0" err="1" smtClean="0">
                <a:solidFill>
                  <a:srgbClr val="FF0000"/>
                </a:solidFill>
                <a:cs typeface="PT Bold Heading" pitchFamily="2" charset="-78"/>
              </a:rPr>
              <a:t>سرجون</a:t>
            </a:r>
            <a:r>
              <a:rPr lang="ar-IQ" b="1" dirty="0" smtClean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ar-IQ" b="1" dirty="0" err="1" smtClean="0">
                <a:solidFill>
                  <a:srgbClr val="FF0000"/>
                </a:solidFill>
                <a:cs typeface="PT Bold Heading" pitchFamily="2" charset="-78"/>
              </a:rPr>
              <a:t>الاكدي</a:t>
            </a:r>
            <a:endParaRPr lang="ar-IQ" b="1" dirty="0">
              <a:solidFill>
                <a:srgbClr val="FF0000"/>
              </a:solidFill>
              <a:cs typeface="PT Bold Heading" pitchFamily="2" charset="-78"/>
            </a:endParaRPr>
          </a:p>
        </p:txBody>
      </p:sp>
      <p:pic>
        <p:nvPicPr>
          <p:cNvPr id="2050" name="Picture 2" descr="D:\فنون العراق القديم\صور النحت\screen_shot_2011-10-18_at_3.05.52_pm131897575573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1600200"/>
            <a:ext cx="5328593" cy="4525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 err="1" smtClean="0"/>
              <a:t>ثانيا </a:t>
            </a:r>
            <a:r>
              <a:rPr lang="ar-IQ" b="1" dirty="0" smtClean="0">
                <a:solidFill>
                  <a:srgbClr val="FF0000"/>
                </a:solidFill>
              </a:rPr>
              <a:t>: منحوتة الاميرة </a:t>
            </a:r>
            <a:r>
              <a:rPr lang="ar-IQ" b="1" dirty="0" err="1" smtClean="0">
                <a:solidFill>
                  <a:srgbClr val="FF0000"/>
                </a:solidFill>
              </a:rPr>
              <a:t>انخيدو</a:t>
            </a:r>
            <a:r>
              <a:rPr lang="ar-IQ" b="1" dirty="0" smtClean="0">
                <a:solidFill>
                  <a:srgbClr val="FF0000"/>
                </a:solidFill>
              </a:rPr>
              <a:t> أنا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752528" cy="4525963"/>
          </a:xfrm>
        </p:spPr>
        <p:txBody>
          <a:bodyPr/>
          <a:lstStyle/>
          <a:p>
            <a:pPr algn="just">
              <a:buNone/>
            </a:pPr>
            <a:r>
              <a:rPr lang="ar-IQ" dirty="0" smtClean="0"/>
              <a:t>	</a:t>
            </a:r>
            <a:r>
              <a:rPr lang="ar-IQ" sz="3200" dirty="0" smtClean="0">
                <a:solidFill>
                  <a:srgbClr val="0070C0"/>
                </a:solidFill>
                <a:cs typeface="PT Bold Heading" pitchFamily="2" charset="-78"/>
              </a:rPr>
              <a:t>عثر على هذه المنحوتة في مدينة </a:t>
            </a:r>
            <a:r>
              <a:rPr lang="ar-IQ" sz="3200" dirty="0" err="1" smtClean="0">
                <a:solidFill>
                  <a:srgbClr val="0070C0"/>
                </a:solidFill>
                <a:cs typeface="PT Bold Heading" pitchFamily="2" charset="-78"/>
              </a:rPr>
              <a:t>اور </a:t>
            </a:r>
            <a:r>
              <a:rPr lang="ar-IQ" sz="3200" dirty="0" smtClean="0">
                <a:solidFill>
                  <a:srgbClr val="0070C0"/>
                </a:solidFill>
                <a:cs typeface="PT Bold Heading" pitchFamily="2" charset="-78"/>
              </a:rPr>
              <a:t>, وهي منفذة على شكل قرص دائري من حجر </a:t>
            </a:r>
            <a:r>
              <a:rPr lang="ar-IQ" sz="3200" dirty="0" err="1" smtClean="0">
                <a:solidFill>
                  <a:srgbClr val="0070C0"/>
                </a:solidFill>
                <a:cs typeface="PT Bold Heading" pitchFamily="2" charset="-78"/>
              </a:rPr>
              <a:t>الكلس</a:t>
            </a:r>
            <a:r>
              <a:rPr lang="ar-IQ" sz="3200" dirty="0" smtClean="0">
                <a:solidFill>
                  <a:srgbClr val="0070C0"/>
                </a:solidFill>
                <a:cs typeface="PT Bold Heading" pitchFamily="2" charset="-78"/>
              </a:rPr>
              <a:t> , تعود الى الاميرة </a:t>
            </a:r>
            <a:r>
              <a:rPr lang="ar-IQ" sz="3200" dirty="0" err="1" smtClean="0">
                <a:solidFill>
                  <a:srgbClr val="0070C0"/>
                </a:solidFill>
                <a:cs typeface="PT Bold Heading" pitchFamily="2" charset="-78"/>
              </a:rPr>
              <a:t>انخيدو</a:t>
            </a:r>
            <a:r>
              <a:rPr lang="ar-IQ" sz="3200" dirty="0" smtClean="0">
                <a:solidFill>
                  <a:srgbClr val="0070C0"/>
                </a:solidFill>
                <a:cs typeface="PT Bold Heading" pitchFamily="2" charset="-78"/>
              </a:rPr>
              <a:t> أنا ابنة الملك </a:t>
            </a:r>
            <a:r>
              <a:rPr lang="ar-IQ" sz="3200" dirty="0" err="1" smtClean="0">
                <a:solidFill>
                  <a:srgbClr val="0070C0"/>
                </a:solidFill>
                <a:cs typeface="PT Bold Heading" pitchFamily="2" charset="-78"/>
              </a:rPr>
              <a:t>سرجون</a:t>
            </a:r>
            <a:r>
              <a:rPr lang="ar-IQ" sz="3200" dirty="0" smtClean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ar-IQ" sz="3200" dirty="0" err="1" smtClean="0">
                <a:solidFill>
                  <a:srgbClr val="0070C0"/>
                </a:solidFill>
                <a:cs typeface="PT Bold Heading" pitchFamily="2" charset="-78"/>
              </a:rPr>
              <a:t>الاكدي</a:t>
            </a:r>
            <a:r>
              <a:rPr lang="ar-IQ" sz="3200" dirty="0" smtClean="0">
                <a:solidFill>
                  <a:srgbClr val="0070C0"/>
                </a:solidFill>
                <a:cs typeface="PT Bold Heading" pitchFamily="2" charset="-78"/>
              </a:rPr>
              <a:t> , الكاهنة العظمى في معبد الاله </a:t>
            </a:r>
            <a:r>
              <a:rPr lang="ar-IQ" sz="3200" dirty="0" err="1" smtClean="0">
                <a:solidFill>
                  <a:srgbClr val="0070C0"/>
                </a:solidFill>
                <a:cs typeface="PT Bold Heading" pitchFamily="2" charset="-78"/>
              </a:rPr>
              <a:t>سين </a:t>
            </a:r>
            <a:r>
              <a:rPr lang="ar-IQ" sz="3200" dirty="0" smtClean="0">
                <a:solidFill>
                  <a:srgbClr val="0070C0"/>
                </a:solidFill>
                <a:cs typeface="PT Bold Heading" pitchFamily="2" charset="-78"/>
              </a:rPr>
              <a:t>( اله القمر</a:t>
            </a:r>
            <a:r>
              <a:rPr lang="ar-IQ" sz="3200" dirty="0" err="1" smtClean="0">
                <a:solidFill>
                  <a:srgbClr val="0070C0"/>
                </a:solidFill>
                <a:cs typeface="PT Bold Heading" pitchFamily="2" charset="-78"/>
              </a:rPr>
              <a:t>) .</a:t>
            </a:r>
            <a:endParaRPr lang="en-US" sz="3200" dirty="0" smtClean="0">
              <a:solidFill>
                <a:srgbClr val="0070C0"/>
              </a:solidFill>
              <a:cs typeface="PT Bold Heading" pitchFamily="2" charset="-78"/>
            </a:endParaRPr>
          </a:p>
          <a:p>
            <a:endParaRPr lang="ar-IQ" dirty="0"/>
          </a:p>
        </p:txBody>
      </p:sp>
      <p:pic>
        <p:nvPicPr>
          <p:cNvPr id="3074" name="Picture 2" descr="D:\فنون العراق القديم\سومري قديم\صور النحت\images (3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672407" cy="41764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منحوتة الاميرة </a:t>
            </a:r>
            <a:r>
              <a:rPr lang="ar-IQ" b="1" dirty="0" err="1" smtClean="0">
                <a:solidFill>
                  <a:srgbClr val="FF0000"/>
                </a:solidFill>
              </a:rPr>
              <a:t>انخيدو</a:t>
            </a:r>
            <a:r>
              <a:rPr lang="ar-IQ" b="1" dirty="0" smtClean="0">
                <a:solidFill>
                  <a:srgbClr val="FF0000"/>
                </a:solidFill>
              </a:rPr>
              <a:t> أنا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IQ" dirty="0" smtClean="0"/>
              <a:t>	</a:t>
            </a:r>
            <a:r>
              <a:rPr lang="ar-IQ" sz="36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المشهد يصور الاميرة </a:t>
            </a:r>
            <a:r>
              <a:rPr lang="ar-IQ" sz="36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انخيدو</a:t>
            </a:r>
            <a:r>
              <a:rPr lang="ar-IQ" sz="36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انا تتوسط كاهنات يحملن النذور لكنها بحجم اكبر, ترتدي فوق </a:t>
            </a:r>
            <a:r>
              <a:rPr lang="ar-IQ" sz="36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راسها</a:t>
            </a:r>
            <a:r>
              <a:rPr lang="ar-IQ" sz="36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sz="36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غطاء </a:t>
            </a:r>
            <a:r>
              <a:rPr lang="ar-IQ" sz="36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ترتدي ملابس طويلة من عدة طيات وترفع يدها </a:t>
            </a:r>
            <a:r>
              <a:rPr lang="ar-IQ" sz="36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اليمنى </a:t>
            </a:r>
            <a:r>
              <a:rPr lang="ar-IQ" sz="36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اشارة  للتضرع والدعاء,  ينتصب امامهن نصب يرمز </a:t>
            </a:r>
            <a:r>
              <a:rPr lang="ar-IQ" sz="36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للزقورة</a:t>
            </a:r>
            <a:endParaRPr lang="en-US" sz="3600" b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IQ" dirty="0"/>
          </a:p>
        </p:txBody>
      </p:sp>
      <p:pic>
        <p:nvPicPr>
          <p:cNvPr id="4098" name="Picture 2" descr="D:\فنون العراق القديم\سومري قديم\الاكدي\enheduann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00808"/>
            <a:ext cx="4038600" cy="41508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68</Words>
  <Application>Microsoft Office PowerPoint</Application>
  <PresentationFormat>عرض على الشاشة (3:4)‏</PresentationFormat>
  <Paragraphs>13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 النحت البارز في العصر الاكدي  </vt:lpstr>
      <vt:lpstr>             من نماذج النحت البارز في العصر الاكدي اولا : مسلة الملك سرجون الاكدي</vt:lpstr>
      <vt:lpstr>مسلة الملك سرجون الاكدي</vt:lpstr>
      <vt:lpstr>ثانيا : منحوتة الاميرة انخيدو أنا </vt:lpstr>
      <vt:lpstr>منحوتة الاميرة انخيدو أنا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فن النحت</dc:title>
  <dc:creator>intel</dc:creator>
  <cp:lastModifiedBy>Mohamed</cp:lastModifiedBy>
  <cp:revision>126</cp:revision>
  <dcterms:created xsi:type="dcterms:W3CDTF">2015-01-04T18:51:15Z</dcterms:created>
  <dcterms:modified xsi:type="dcterms:W3CDTF">2016-03-14T17:06:33Z</dcterms:modified>
</cp:coreProperties>
</file>