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73" r:id="rId3"/>
    <p:sldId id="274" r:id="rId4"/>
    <p:sldId id="275" r:id="rId5"/>
    <p:sldId id="277" r:id="rId6"/>
    <p:sldId id="276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800080"/>
    <a:srgbClr val="4903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7E7F2-0D56-4A53-AB47-AC51280F4ABA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315316-ECF2-4C18-9475-83D027D6BC5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512168"/>
          </a:xfrm>
        </p:spPr>
        <p:txBody>
          <a:bodyPr>
            <a:normAutofit/>
          </a:bodyPr>
          <a:lstStyle/>
          <a:p>
            <a:pPr algn="ctr"/>
            <a:r>
              <a:rPr lang="ar-IQ" sz="7200" dirty="0" smtClean="0">
                <a:solidFill>
                  <a:srgbClr val="800080"/>
                </a:solidFill>
                <a:cs typeface="PT Bold Heading" pitchFamily="2" charset="-78"/>
              </a:rPr>
              <a:t>فن النحت البارز</a:t>
            </a:r>
            <a:endParaRPr lang="ar-IQ" sz="7200" dirty="0">
              <a:solidFill>
                <a:srgbClr val="800080"/>
              </a:solidFill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3528392"/>
          </a:xfrm>
        </p:spPr>
        <p:txBody>
          <a:bodyPr>
            <a:normAutofit/>
          </a:bodyPr>
          <a:lstStyle/>
          <a:p>
            <a:pPr algn="ctr"/>
            <a:r>
              <a:rPr lang="ar-IQ" sz="4400" dirty="0" smtClean="0">
                <a:solidFill>
                  <a:srgbClr val="FF0000"/>
                </a:solidFill>
                <a:cs typeface="PT Bold Heading" pitchFamily="2" charset="-78"/>
              </a:rPr>
              <a:t>هو النحت الذي تظهر اشكاله بارزة عن الارضية </a:t>
            </a:r>
            <a:r>
              <a:rPr lang="ar-IQ" sz="4400" dirty="0" err="1" smtClean="0">
                <a:solidFill>
                  <a:srgbClr val="FF0000"/>
                </a:solidFill>
                <a:cs typeface="PT Bold Heading" pitchFamily="2" charset="-78"/>
              </a:rPr>
              <a:t>المستوية </a:t>
            </a:r>
            <a:r>
              <a:rPr lang="ar-IQ" sz="4400" dirty="0" smtClean="0">
                <a:solidFill>
                  <a:srgbClr val="FF0000"/>
                </a:solidFill>
                <a:cs typeface="PT Bold Heading" pitchFamily="2" charset="-78"/>
              </a:rPr>
              <a:t>( الخلفية</a:t>
            </a:r>
            <a:r>
              <a:rPr lang="ar-IQ" sz="4400" dirty="0" err="1" smtClean="0">
                <a:solidFill>
                  <a:srgbClr val="FF0000"/>
                </a:solidFill>
                <a:cs typeface="PT Bold Heading" pitchFamily="2" charset="-78"/>
              </a:rPr>
              <a:t>)</a:t>
            </a:r>
            <a:endParaRPr lang="en-US" sz="4400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dirty="0" smtClean="0">
                <a:solidFill>
                  <a:srgbClr val="FF0000"/>
                </a:solidFill>
                <a:cs typeface="PT Bold Heading" pitchFamily="2" charset="-78"/>
              </a:rPr>
              <a:t>النحت البارز في العصر السومري القديم </a:t>
            </a:r>
            <a:endParaRPr lang="ar-IQ" sz="32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ctr">
              <a:buNone/>
            </a:pPr>
            <a:r>
              <a:rPr lang="ar-IQ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PT Bold Heading" pitchFamily="2" charset="-78"/>
              </a:rPr>
              <a:t>اهم مزايا النحت البارز في هذا العصر</a:t>
            </a:r>
          </a:p>
          <a:p>
            <a:pPr algn="ctr">
              <a:buNone/>
            </a:pPr>
            <a:endParaRPr lang="ar-IQ" i="1" dirty="0" smtClean="0">
              <a:solidFill>
                <a:schemeClr val="tx2">
                  <a:lumMod val="60000"/>
                  <a:lumOff val="40000"/>
                </a:schemeClr>
              </a:solidFill>
              <a:cs typeface="PT Bold Heading" pitchFamily="2" charset="-78"/>
            </a:endParaRPr>
          </a:p>
          <a:p>
            <a:pPr marL="457200" indent="-457200" algn="just">
              <a:lnSpc>
                <a:spcPct val="200000"/>
              </a:lnSpc>
              <a:buNone/>
            </a:pPr>
            <a:r>
              <a:rPr lang="ar-IQ" sz="2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PT Bold Heading" pitchFamily="2" charset="-78"/>
              </a:rPr>
              <a:t>	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النسب العامة للجسم غير </a:t>
            </a:r>
            <a:r>
              <a:rPr lang="ar-IQ" sz="2400" dirty="0" err="1" smtClean="0">
                <a:solidFill>
                  <a:srgbClr val="49031C"/>
                </a:solidFill>
                <a:cs typeface="PT Bold Heading" pitchFamily="2" charset="-78"/>
              </a:rPr>
              <a:t>صحيحة 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, وتبدو الشخوص قصيرة القامة الوضعيات السائدة </a:t>
            </a:r>
            <a:r>
              <a:rPr lang="ar-IQ" sz="2400" dirty="0" err="1" smtClean="0">
                <a:solidFill>
                  <a:srgbClr val="49031C"/>
                </a:solidFill>
                <a:cs typeface="PT Bold Heading" pitchFamily="2" charset="-78"/>
              </a:rPr>
              <a:t>للاشكال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 بوضعية </a:t>
            </a:r>
            <a:r>
              <a:rPr lang="ar-IQ" sz="2400" dirty="0" err="1" smtClean="0">
                <a:solidFill>
                  <a:srgbClr val="49031C"/>
                </a:solidFill>
                <a:cs typeface="PT Bold Heading" pitchFamily="2" charset="-78"/>
              </a:rPr>
              <a:t>امامية 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,  الصدر </a:t>
            </a:r>
            <a:r>
              <a:rPr lang="ar-IQ" sz="2400" dirty="0" err="1" smtClean="0">
                <a:solidFill>
                  <a:srgbClr val="49031C"/>
                </a:solidFill>
                <a:cs typeface="PT Bold Heading" pitchFamily="2" charset="-78"/>
              </a:rPr>
              <a:t>والاطراف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 العليا منفذة من </a:t>
            </a:r>
            <a:r>
              <a:rPr lang="ar-IQ" sz="2400" dirty="0" err="1" smtClean="0">
                <a:solidFill>
                  <a:srgbClr val="49031C"/>
                </a:solidFill>
                <a:cs typeface="PT Bold Heading" pitchFamily="2" charset="-78"/>
              </a:rPr>
              <a:t>الامام 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, اما الوجه </a:t>
            </a:r>
            <a:r>
              <a:rPr lang="ar-IQ" sz="2400" dirty="0" err="1" smtClean="0">
                <a:solidFill>
                  <a:srgbClr val="49031C"/>
                </a:solidFill>
                <a:cs typeface="PT Bold Heading" pitchFamily="2" charset="-78"/>
              </a:rPr>
              <a:t>والاقدام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 فنفذت بشكل </a:t>
            </a:r>
            <a:r>
              <a:rPr lang="ar-IQ" sz="2400" dirty="0" err="1" smtClean="0">
                <a:solidFill>
                  <a:srgbClr val="49031C"/>
                </a:solidFill>
                <a:cs typeface="PT Bold Heading" pitchFamily="2" charset="-78"/>
              </a:rPr>
              <a:t>جانبي </a:t>
            </a:r>
            <a:r>
              <a:rPr lang="ar-IQ" sz="2400" dirty="0" smtClean="0">
                <a:solidFill>
                  <a:srgbClr val="49031C"/>
                </a:solidFill>
                <a:cs typeface="PT Bold Heading" pitchFamily="2" charset="-78"/>
              </a:rPr>
              <a:t>, الاسلوب المستخدم  تجريدي</a:t>
            </a:r>
            <a:endParaRPr lang="ar-IQ" sz="2400" dirty="0">
              <a:solidFill>
                <a:srgbClr val="49031C"/>
              </a:solidFill>
              <a:cs typeface="PT Bold Heading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ar-IQ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من اهم نماذج النحت البارز في العصر السومري القديم </a:t>
            </a:r>
            <a:r>
              <a:rPr lang="ar-IQ" sz="2800" b="1" dirty="0" smtClean="0">
                <a:solidFill>
                  <a:srgbClr val="800080"/>
                </a:solidFill>
              </a:rPr>
              <a:t/>
            </a:r>
            <a:br>
              <a:rPr lang="ar-IQ" sz="2800" b="1" dirty="0" smtClean="0">
                <a:solidFill>
                  <a:srgbClr val="800080"/>
                </a:solidFill>
              </a:rPr>
            </a:br>
            <a:r>
              <a:rPr lang="ar-IQ" sz="2800" b="1" dirty="0" err="1" smtClean="0">
                <a:solidFill>
                  <a:srgbClr val="800080"/>
                </a:solidFill>
              </a:rPr>
              <a:t>اولا </a:t>
            </a:r>
            <a:r>
              <a:rPr lang="ar-IQ" sz="2800" b="1" dirty="0" smtClean="0">
                <a:solidFill>
                  <a:srgbClr val="800080"/>
                </a:solidFill>
              </a:rPr>
              <a:t>: الالواح </a:t>
            </a:r>
            <a:r>
              <a:rPr lang="ar-IQ" sz="2800" b="1" dirty="0" err="1" smtClean="0">
                <a:solidFill>
                  <a:srgbClr val="800080"/>
                </a:solidFill>
              </a:rPr>
              <a:t>النذرية</a:t>
            </a:r>
            <a:r>
              <a:rPr lang="ar-IQ" sz="2800" b="1" dirty="0" smtClean="0">
                <a:solidFill>
                  <a:srgbClr val="800080"/>
                </a:solidFill>
              </a:rPr>
              <a:t> </a:t>
            </a:r>
            <a:r>
              <a:rPr lang="ar-IQ" sz="2800" dirty="0" smtClean="0"/>
              <a:t/>
            </a:r>
            <a:br>
              <a:rPr lang="ar-IQ" sz="2800" dirty="0" smtClean="0"/>
            </a:br>
            <a:r>
              <a:rPr lang="ar-IQ" sz="2800" b="1" dirty="0" smtClean="0">
                <a:solidFill>
                  <a:srgbClr val="C00000"/>
                </a:solidFill>
              </a:rPr>
              <a:t>الواح حجرية من </a:t>
            </a:r>
            <a:r>
              <a:rPr lang="ar-IQ" sz="2800" b="1" dirty="0" err="1" smtClean="0">
                <a:solidFill>
                  <a:srgbClr val="C00000"/>
                </a:solidFill>
              </a:rPr>
              <a:t>الرخام </a:t>
            </a:r>
            <a:r>
              <a:rPr lang="ar-IQ" sz="2800" b="1" dirty="0" smtClean="0">
                <a:solidFill>
                  <a:srgbClr val="C00000"/>
                </a:solidFill>
              </a:rPr>
              <a:t>, مربعة </a:t>
            </a:r>
            <a:r>
              <a:rPr lang="ar-IQ" sz="2800" b="1" dirty="0" err="1" smtClean="0">
                <a:solidFill>
                  <a:srgbClr val="C00000"/>
                </a:solidFill>
              </a:rPr>
              <a:t>الشـكل </a:t>
            </a:r>
            <a:r>
              <a:rPr lang="ar-IQ" sz="2800" b="1" dirty="0" smtClean="0">
                <a:solidFill>
                  <a:srgbClr val="C00000"/>
                </a:solidFill>
              </a:rPr>
              <a:t>, ثقب في </a:t>
            </a:r>
            <a:r>
              <a:rPr lang="ar-IQ" sz="2800" b="1" dirty="0" err="1" smtClean="0">
                <a:solidFill>
                  <a:srgbClr val="C00000"/>
                </a:solidFill>
              </a:rPr>
              <a:t>مركزها  </a:t>
            </a:r>
            <a:r>
              <a:rPr lang="ar-IQ" sz="2800" b="1" dirty="0" smtClean="0">
                <a:solidFill>
                  <a:srgbClr val="C00000"/>
                </a:solidFill>
              </a:rPr>
              <a:t>, اللوح مقسم الى عدد من </a:t>
            </a:r>
            <a:r>
              <a:rPr lang="ar-IQ" sz="2800" b="1" dirty="0" err="1" smtClean="0">
                <a:solidFill>
                  <a:srgbClr val="C00000"/>
                </a:solidFill>
              </a:rPr>
              <a:t>الحقول </a:t>
            </a:r>
            <a:r>
              <a:rPr lang="ar-IQ" sz="2800" b="1" dirty="0" smtClean="0">
                <a:solidFill>
                  <a:srgbClr val="C00000"/>
                </a:solidFill>
              </a:rPr>
              <a:t>, تتضمن مشاهد </a:t>
            </a:r>
            <a:r>
              <a:rPr lang="ar-IQ" sz="2800" b="1" dirty="0" err="1" smtClean="0">
                <a:solidFill>
                  <a:srgbClr val="C00000"/>
                </a:solidFill>
              </a:rPr>
              <a:t>مختلفة 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ar-IQ" sz="2800" dirty="0"/>
          </a:p>
        </p:txBody>
      </p:sp>
      <p:pic>
        <p:nvPicPr>
          <p:cNvPr id="1026" name="Picture 2" descr="D:\فنون العراق القديم\صور النحت\6997248_f5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512" y="2348880"/>
            <a:ext cx="3915975" cy="3777283"/>
          </a:xfrm>
          <a:prstGeom prst="rect">
            <a:avLst/>
          </a:prstGeom>
          <a:noFill/>
        </p:spPr>
      </p:pic>
      <p:pic>
        <p:nvPicPr>
          <p:cNvPr id="1027" name="Picture 3" descr="D:\فنون العراق القديم\صور النحت\images (2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492896"/>
            <a:ext cx="3600400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ar-IQ" dirty="0" smtClean="0"/>
              <a:t>	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لوح مربع عثر عليه في خفاجي في حوض </a:t>
            </a:r>
            <a:r>
              <a:rPr lang="ar-IQ" sz="3200" dirty="0" err="1" smtClean="0">
                <a:solidFill>
                  <a:srgbClr val="800080"/>
                </a:solidFill>
                <a:cs typeface="Akhbar MT" pitchFamily="2" charset="-78"/>
              </a:rPr>
              <a:t>ديالى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 , وفيها ثقب في مركز </a:t>
            </a:r>
            <a:r>
              <a:rPr lang="ar-IQ" sz="3200" dirty="0" err="1" smtClean="0">
                <a:solidFill>
                  <a:srgbClr val="800080"/>
                </a:solidFill>
                <a:cs typeface="Akhbar MT" pitchFamily="2" charset="-78"/>
              </a:rPr>
              <a:t>اللوحة 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, وهو مقسم الى ثلاثة </a:t>
            </a:r>
            <a:r>
              <a:rPr lang="ar-IQ" sz="3200" dirty="0" err="1" smtClean="0">
                <a:solidFill>
                  <a:srgbClr val="800080"/>
                </a:solidFill>
                <a:cs typeface="Akhbar MT" pitchFamily="2" charset="-78"/>
              </a:rPr>
              <a:t>حقول 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, الحقل العلوي يصور مشهد وليمة يجلس الامير في الطرف الايمن وتقابله </a:t>
            </a:r>
            <a:r>
              <a:rPr lang="ar-IQ" sz="3200" dirty="0" err="1" smtClean="0">
                <a:solidFill>
                  <a:srgbClr val="800080"/>
                </a:solidFill>
                <a:cs typeface="Akhbar MT" pitchFamily="2" charset="-78"/>
              </a:rPr>
              <a:t>زوجته 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, والخدم يقدمون لهم الطعام </a:t>
            </a:r>
            <a:r>
              <a:rPr lang="ar-IQ" sz="3200" dirty="0" err="1" smtClean="0">
                <a:solidFill>
                  <a:srgbClr val="800080"/>
                </a:solidFill>
                <a:cs typeface="Akhbar MT" pitchFamily="2" charset="-78"/>
              </a:rPr>
              <a:t>والشراب 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, ويعزف لهم الموسيقى مجموعة من العازفين </a:t>
            </a:r>
            <a:r>
              <a:rPr lang="ar-IQ" sz="3200" dirty="0" err="1" smtClean="0">
                <a:solidFill>
                  <a:srgbClr val="800080"/>
                </a:solidFill>
                <a:cs typeface="Akhbar MT" pitchFamily="2" charset="-78"/>
              </a:rPr>
              <a:t>والمغنين 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,يحمل احدهم </a:t>
            </a:r>
            <a:r>
              <a:rPr lang="ar-IQ" sz="3200" dirty="0" err="1" smtClean="0">
                <a:solidFill>
                  <a:srgbClr val="800080"/>
                </a:solidFill>
                <a:cs typeface="Akhbar MT" pitchFamily="2" charset="-78"/>
              </a:rPr>
              <a:t>قيثارا.</a:t>
            </a:r>
            <a:r>
              <a:rPr lang="ar-IQ" sz="3200" dirty="0" smtClean="0">
                <a:solidFill>
                  <a:srgbClr val="800080"/>
                </a:solidFill>
                <a:cs typeface="Akhbar MT" pitchFamily="2" charset="-78"/>
              </a:rPr>
              <a:t> </a:t>
            </a:r>
            <a:endParaRPr lang="en-US" sz="3200" dirty="0" smtClean="0">
              <a:solidFill>
                <a:srgbClr val="800080"/>
              </a:solidFill>
              <a:cs typeface="Akhbar MT" pitchFamily="2" charset="-78"/>
            </a:endParaRPr>
          </a:p>
          <a:p>
            <a:endParaRPr lang="ar-IQ" dirty="0"/>
          </a:p>
        </p:txBody>
      </p:sp>
      <p:pic>
        <p:nvPicPr>
          <p:cNvPr id="2050" name="Picture 2" descr="D:\فنون العراق القديم\صور النحت\6997248_f5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512" y="1340768"/>
            <a:ext cx="4053488" cy="47853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038600" cy="5505475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ar-IQ" dirty="0" smtClean="0"/>
              <a:t>	</a:t>
            </a:r>
            <a:r>
              <a:rPr lang="ar-IQ" sz="3400" dirty="0" smtClean="0">
                <a:solidFill>
                  <a:srgbClr val="FF0000"/>
                </a:solidFill>
                <a:cs typeface="Akhbar MT" pitchFamily="2" charset="-78"/>
              </a:rPr>
              <a:t>اما المشهد الثاني فيصور رجلين يحملان جرة كبيرة معلقة </a:t>
            </a:r>
            <a:r>
              <a:rPr lang="ar-IQ" sz="3400" dirty="0" err="1" smtClean="0">
                <a:solidFill>
                  <a:srgbClr val="FF0000"/>
                </a:solidFill>
                <a:cs typeface="Akhbar MT" pitchFamily="2" charset="-78"/>
              </a:rPr>
              <a:t>بوتد </a:t>
            </a:r>
            <a:r>
              <a:rPr lang="ar-IQ" sz="3400" dirty="0" smtClean="0">
                <a:solidFill>
                  <a:srgbClr val="FF0000"/>
                </a:solidFill>
                <a:cs typeface="Akhbar MT" pitchFamily="2" charset="-78"/>
              </a:rPr>
              <a:t>, وهناك رجلا اخر يحمل سلة على </a:t>
            </a:r>
            <a:r>
              <a:rPr lang="ar-IQ" sz="3400" dirty="0" err="1" smtClean="0">
                <a:solidFill>
                  <a:srgbClr val="FF0000"/>
                </a:solidFill>
                <a:cs typeface="Akhbar MT" pitchFamily="2" charset="-78"/>
              </a:rPr>
              <a:t>راسه</a:t>
            </a:r>
            <a:r>
              <a:rPr lang="ar-IQ" sz="3400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IQ" sz="3400" dirty="0" err="1" smtClean="0">
                <a:solidFill>
                  <a:srgbClr val="FF0000"/>
                </a:solidFill>
                <a:cs typeface="Akhbar MT" pitchFamily="2" charset="-78"/>
              </a:rPr>
              <a:t>وامامه</a:t>
            </a:r>
            <a:r>
              <a:rPr lang="ar-IQ" sz="3400" dirty="0" smtClean="0">
                <a:solidFill>
                  <a:srgbClr val="FF0000"/>
                </a:solidFill>
                <a:cs typeface="Akhbar MT" pitchFamily="2" charset="-78"/>
              </a:rPr>
              <a:t> رجل يقود ثورا ربما </a:t>
            </a:r>
            <a:r>
              <a:rPr lang="ar-IQ" sz="3400" dirty="0" err="1" smtClean="0">
                <a:solidFill>
                  <a:srgbClr val="FF0000"/>
                </a:solidFill>
                <a:cs typeface="Akhbar MT" pitchFamily="2" charset="-78"/>
              </a:rPr>
              <a:t>لاجل</a:t>
            </a:r>
            <a:r>
              <a:rPr lang="ar-IQ" sz="3400" dirty="0" smtClean="0">
                <a:solidFill>
                  <a:srgbClr val="FF0000"/>
                </a:solidFill>
                <a:cs typeface="Akhbar MT" pitchFamily="2" charset="-78"/>
              </a:rPr>
              <a:t> تضحيته في </a:t>
            </a:r>
            <a:r>
              <a:rPr lang="ar-IQ" sz="3400" dirty="0" err="1" smtClean="0">
                <a:solidFill>
                  <a:srgbClr val="FF0000"/>
                </a:solidFill>
                <a:cs typeface="Akhbar MT" pitchFamily="2" charset="-78"/>
              </a:rPr>
              <a:t>الوليمة .</a:t>
            </a:r>
            <a:r>
              <a:rPr lang="ar-IQ" sz="3400" dirty="0" smtClean="0">
                <a:solidFill>
                  <a:srgbClr val="FF0000"/>
                </a:solidFill>
                <a:cs typeface="Akhbar MT" pitchFamily="2" charset="-78"/>
              </a:rPr>
              <a:t> اما المشهد الثالث فيصور حملة عسكرية يظهر فيها الامير في مركبته الحربية ويرافقه من الامام احد </a:t>
            </a:r>
            <a:r>
              <a:rPr lang="ar-IQ" sz="3400" dirty="0" err="1" smtClean="0">
                <a:solidFill>
                  <a:srgbClr val="FF0000"/>
                </a:solidFill>
                <a:cs typeface="Akhbar MT" pitchFamily="2" charset="-78"/>
              </a:rPr>
              <a:t>المرافقين </a:t>
            </a:r>
            <a:r>
              <a:rPr lang="ar-IQ" sz="3400" dirty="0" smtClean="0">
                <a:solidFill>
                  <a:srgbClr val="FF0000"/>
                </a:solidFill>
                <a:cs typeface="Akhbar MT" pitchFamily="2" charset="-78"/>
              </a:rPr>
              <a:t>, ربما يمثل هذا المشهد عودة الامير من المعركة مكللا بالنصر ولذلك صور اللوح بحقوله الثلاثة لهذه </a:t>
            </a:r>
            <a:r>
              <a:rPr lang="ar-IQ" sz="3400" dirty="0" err="1" smtClean="0">
                <a:solidFill>
                  <a:srgbClr val="FF0000"/>
                </a:solidFill>
                <a:cs typeface="Akhbar MT" pitchFamily="2" charset="-78"/>
              </a:rPr>
              <a:t>المناسبة </a:t>
            </a:r>
            <a:r>
              <a:rPr lang="ar-IQ" dirty="0" err="1" smtClean="0"/>
              <a:t>.</a:t>
            </a:r>
            <a:endParaRPr lang="en-US" dirty="0" smtClean="0"/>
          </a:p>
          <a:p>
            <a:pPr>
              <a:buNone/>
            </a:pPr>
            <a:endParaRPr lang="ar-IQ" dirty="0"/>
          </a:p>
        </p:txBody>
      </p:sp>
      <p:pic>
        <p:nvPicPr>
          <p:cNvPr id="4098" name="Picture 2" descr="D:\فنون العراق القديم\صور النحت\6997248_f5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512" y="1600200"/>
            <a:ext cx="3915975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546848" cy="5073427"/>
          </a:xfrm>
        </p:spPr>
        <p:txBody>
          <a:bodyPr>
            <a:normAutofit fontScale="40000" lnSpcReduction="20000"/>
          </a:bodyPr>
          <a:lstStyle/>
          <a:p>
            <a:pPr lvl="0" algn="just">
              <a:lnSpc>
                <a:spcPct val="170000"/>
              </a:lnSpc>
              <a:buNone/>
            </a:pPr>
            <a:r>
              <a:rPr lang="ar-IQ" dirty="0" smtClean="0"/>
              <a:t>	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لوح نذري يعود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للامير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( اور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نانشه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) مؤسس سلالة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لكش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الاولى في العصر السومري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القديم 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, اللوح مربع الشكل ثقب في مركز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اللوح 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, يتضمن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مشهدين 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, الاعلى  يصور اميرا واقفا يحمل سلة على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راسه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( اشارة الى البناء) وخلفه خادمه 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وامامه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زوجته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واولاده.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</a:p>
          <a:p>
            <a:pPr lvl="0" algn="just">
              <a:lnSpc>
                <a:spcPct val="170000"/>
              </a:lnSpc>
              <a:buNone/>
            </a:pP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	اما الحقل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الاسفل 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, فيصور اميرا جالسا وبيده كاس شراب للاحتفال ببناء المعبد ومعه زوجته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واولاده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يشاركون في الشراب وخلفه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خادمه 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, اما الكتابة المسمارية فتذكر اسم الامير واسم افراد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عائلته 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, ويلاحظ ان الامير حليق شعر الراس واللحية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والشارب 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, ملابسه فهي بهيئة </a:t>
            </a:r>
            <a:r>
              <a:rPr lang="ar-IQ" sz="5100" b="1" dirty="0" err="1" smtClean="0">
                <a:solidFill>
                  <a:srgbClr val="FF0000"/>
                </a:solidFill>
                <a:cs typeface="Akhbar MT" pitchFamily="2" charset="-78"/>
              </a:rPr>
              <a:t>وزرة.</a:t>
            </a:r>
            <a:r>
              <a:rPr lang="ar-IQ" sz="51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endParaRPr lang="en-US" sz="51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>
              <a:lnSpc>
                <a:spcPct val="170000"/>
              </a:lnSpc>
            </a:pPr>
            <a:endParaRPr lang="ar-IQ" dirty="0"/>
          </a:p>
        </p:txBody>
      </p:sp>
      <p:pic>
        <p:nvPicPr>
          <p:cNvPr id="3074" name="Picture 2" descr="D:\فنون العراق القديم\صور النحت\images (2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240360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800" b="1" dirty="0" err="1" smtClean="0">
                <a:solidFill>
                  <a:srgbClr val="FF0000"/>
                </a:solidFill>
                <a:cs typeface="PT Bold Heading" pitchFamily="2" charset="-78"/>
              </a:rPr>
              <a:t>ثانيا </a:t>
            </a:r>
            <a:r>
              <a:rPr lang="ar-IQ" sz="2800" dirty="0" smtClean="0">
                <a:solidFill>
                  <a:srgbClr val="FF0000"/>
                </a:solidFill>
                <a:cs typeface="PT Bold Heading" pitchFamily="2" charset="-78"/>
              </a:rPr>
              <a:t>: مسلة </a:t>
            </a:r>
            <a:r>
              <a:rPr lang="ar-IQ" sz="2800" dirty="0" err="1" smtClean="0">
                <a:solidFill>
                  <a:srgbClr val="FF0000"/>
                </a:solidFill>
                <a:cs typeface="PT Bold Heading" pitchFamily="2" charset="-78"/>
              </a:rPr>
              <a:t>النسور </a:t>
            </a:r>
            <a:r>
              <a:rPr lang="ar-IQ" sz="2800" dirty="0" smtClean="0">
                <a:solidFill>
                  <a:srgbClr val="FF0000"/>
                </a:solidFill>
                <a:cs typeface="PT Bold Heading" pitchFamily="2" charset="-78"/>
              </a:rPr>
              <a:t>( او العقبان</a:t>
            </a:r>
            <a:r>
              <a:rPr lang="ar-IQ" sz="2800" dirty="0" err="1" smtClean="0">
                <a:solidFill>
                  <a:srgbClr val="FF0000"/>
                </a:solidFill>
                <a:cs typeface="PT Bold Heading" pitchFamily="2" charset="-78"/>
              </a:rPr>
              <a:t>)</a:t>
            </a:r>
            <a:endParaRPr lang="ar-IQ" sz="28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355976" y="1268760"/>
            <a:ext cx="4608512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dirty="0" smtClean="0"/>
              <a:t>	</a:t>
            </a:r>
            <a:r>
              <a:rPr lang="ar-IQ" b="1" dirty="0" smtClean="0">
                <a:solidFill>
                  <a:srgbClr val="0070C0"/>
                </a:solidFill>
              </a:rPr>
              <a:t>مسلة  مستطيلة الشكل ذات قمة </a:t>
            </a:r>
            <a:r>
              <a:rPr lang="ar-IQ" b="1" dirty="0" err="1" smtClean="0">
                <a:solidFill>
                  <a:srgbClr val="0070C0"/>
                </a:solidFill>
              </a:rPr>
              <a:t>محدبة </a:t>
            </a:r>
            <a:r>
              <a:rPr lang="ar-IQ" b="1" dirty="0" smtClean="0">
                <a:solidFill>
                  <a:srgbClr val="0070C0"/>
                </a:solidFill>
              </a:rPr>
              <a:t>, فقدت بعض </a:t>
            </a:r>
            <a:r>
              <a:rPr lang="ar-IQ" b="1" dirty="0" err="1" smtClean="0">
                <a:solidFill>
                  <a:srgbClr val="0070C0"/>
                </a:solidFill>
              </a:rPr>
              <a:t>اجزاؤها </a:t>
            </a:r>
            <a:r>
              <a:rPr lang="ar-IQ" b="1" dirty="0" smtClean="0">
                <a:solidFill>
                  <a:srgbClr val="0070C0"/>
                </a:solidFill>
              </a:rPr>
              <a:t>, تعود الى </a:t>
            </a:r>
            <a:r>
              <a:rPr lang="ar-IQ" b="1" dirty="0" err="1" smtClean="0">
                <a:solidFill>
                  <a:srgbClr val="0070C0"/>
                </a:solidFill>
              </a:rPr>
              <a:t>الامير </a:t>
            </a:r>
            <a:r>
              <a:rPr lang="ar-IQ" b="1" dirty="0" smtClean="0">
                <a:solidFill>
                  <a:srgbClr val="0070C0"/>
                </a:solidFill>
              </a:rPr>
              <a:t>( اي </a:t>
            </a:r>
            <a:r>
              <a:rPr lang="ar-IQ" b="1" dirty="0" err="1" smtClean="0">
                <a:solidFill>
                  <a:srgbClr val="0070C0"/>
                </a:solidFill>
              </a:rPr>
              <a:t>اناتم</a:t>
            </a:r>
            <a:r>
              <a:rPr lang="ar-IQ" b="1" dirty="0" smtClean="0">
                <a:solidFill>
                  <a:srgbClr val="0070C0"/>
                </a:solidFill>
              </a:rPr>
              <a:t> ) امير مدينة </a:t>
            </a:r>
            <a:r>
              <a:rPr lang="ar-IQ" b="1" dirty="0" err="1" smtClean="0">
                <a:solidFill>
                  <a:srgbClr val="0070C0"/>
                </a:solidFill>
              </a:rPr>
              <a:t>لكش</a:t>
            </a:r>
            <a:r>
              <a:rPr lang="ar-IQ" b="1" dirty="0" smtClean="0">
                <a:solidFill>
                  <a:srgbClr val="0070C0"/>
                </a:solidFill>
              </a:rPr>
              <a:t>, استغل النحات جميع سطوح المسلة لتنفيذ الاحداث عليها.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ar-IQ" b="1" dirty="0" smtClean="0">
                <a:solidFill>
                  <a:srgbClr val="0070C0"/>
                </a:solidFill>
              </a:rPr>
              <a:t>	</a:t>
            </a:r>
            <a:r>
              <a:rPr lang="ar-IQ" b="1" dirty="0" smtClean="0">
                <a:solidFill>
                  <a:srgbClr val="FF0000"/>
                </a:solidFill>
              </a:rPr>
              <a:t>يمثل وجه المسلة الاله </a:t>
            </a:r>
            <a:r>
              <a:rPr lang="ar-IQ" b="1" dirty="0" err="1" smtClean="0">
                <a:solidFill>
                  <a:srgbClr val="FF0000"/>
                </a:solidFill>
              </a:rPr>
              <a:t>ننكرسو</a:t>
            </a:r>
            <a:r>
              <a:rPr lang="ar-IQ" b="1" dirty="0" smtClean="0">
                <a:solidFill>
                  <a:srgbClr val="FF0000"/>
                </a:solidFill>
              </a:rPr>
              <a:t> اله مدينة </a:t>
            </a:r>
            <a:r>
              <a:rPr lang="ar-IQ" b="1" dirty="0" err="1" smtClean="0">
                <a:solidFill>
                  <a:srgbClr val="FF0000"/>
                </a:solidFill>
              </a:rPr>
              <a:t>لكش</a:t>
            </a:r>
            <a:r>
              <a:rPr lang="ar-IQ" b="1" dirty="0" smtClean="0">
                <a:solidFill>
                  <a:srgbClr val="FF0000"/>
                </a:solidFill>
              </a:rPr>
              <a:t> بهيئة رجل له لحية طويلة ويحمل بيده اليسرى شبكة اصطاد </a:t>
            </a:r>
            <a:r>
              <a:rPr lang="ar-IQ" b="1" dirty="0" err="1" smtClean="0">
                <a:solidFill>
                  <a:srgbClr val="FF0000"/>
                </a:solidFill>
              </a:rPr>
              <a:t>بها</a:t>
            </a:r>
            <a:r>
              <a:rPr lang="ar-IQ" b="1" dirty="0" smtClean="0">
                <a:solidFill>
                  <a:srgbClr val="FF0000"/>
                </a:solidFill>
              </a:rPr>
              <a:t> الاعداء ويمسك بيده اليمنى هراوة  يضرب </a:t>
            </a:r>
            <a:r>
              <a:rPr lang="ar-IQ" b="1" dirty="0" err="1" smtClean="0">
                <a:solidFill>
                  <a:srgbClr val="FF0000"/>
                </a:solidFill>
              </a:rPr>
              <a:t>بها</a:t>
            </a:r>
            <a:r>
              <a:rPr lang="ar-IQ" b="1" dirty="0" smtClean="0">
                <a:solidFill>
                  <a:srgbClr val="FF0000"/>
                </a:solidFill>
              </a:rPr>
              <a:t> الاعداء, ويعلوا الشبكة نسر براس اسد وهو رمز الاله 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D:\فنون العراق القديم\صور النحت\اختام\seleofvulturestwo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815" y="1600200"/>
            <a:ext cx="3223369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83968" y="548680"/>
            <a:ext cx="4402832" cy="557748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ar-IQ" dirty="0" smtClean="0"/>
              <a:t>	 </a:t>
            </a:r>
            <a:r>
              <a:rPr lang="ar-IQ" b="1" dirty="0" smtClean="0">
                <a:solidFill>
                  <a:srgbClr val="FF0000"/>
                </a:solidFill>
              </a:rPr>
              <a:t>قفا المسلة مقسم الى اربعة </a:t>
            </a:r>
            <a:r>
              <a:rPr lang="ar-IQ" b="1" dirty="0" err="1" smtClean="0">
                <a:solidFill>
                  <a:srgbClr val="FF0000"/>
                </a:solidFill>
              </a:rPr>
              <a:t>اقسام </a:t>
            </a:r>
            <a:r>
              <a:rPr lang="ar-IQ" b="1" dirty="0" smtClean="0">
                <a:solidFill>
                  <a:srgbClr val="FF0000"/>
                </a:solidFill>
              </a:rPr>
              <a:t>: </a:t>
            </a:r>
            <a:r>
              <a:rPr lang="ar-IQ" b="1" dirty="0" smtClean="0">
                <a:solidFill>
                  <a:srgbClr val="0070C0"/>
                </a:solidFill>
              </a:rPr>
              <a:t>المشهد الرئيس يمثل الامير يتقدم موكب الجنود المشاة  وهم متراصون ويحملون رماحا طويلة ودروع ويسيرون فوق جثث الاعداء دلالة على </a:t>
            </a:r>
            <a:r>
              <a:rPr lang="ar-IQ" b="1" dirty="0" err="1" smtClean="0">
                <a:solidFill>
                  <a:srgbClr val="0070C0"/>
                </a:solidFill>
              </a:rPr>
              <a:t>النصر </a:t>
            </a:r>
            <a:r>
              <a:rPr lang="ar-IQ" b="1" dirty="0" smtClean="0"/>
              <a:t>, </a:t>
            </a:r>
            <a:r>
              <a:rPr lang="ar-IQ" b="1" dirty="0" smtClean="0">
                <a:solidFill>
                  <a:srgbClr val="FF0000"/>
                </a:solidFill>
              </a:rPr>
              <a:t>اما المشهد الثاني فيمثل طيور العقبان وهي </a:t>
            </a:r>
            <a:r>
              <a:rPr lang="ar-IQ" b="1" dirty="0" err="1" smtClean="0">
                <a:solidFill>
                  <a:srgbClr val="FF0000"/>
                </a:solidFill>
              </a:rPr>
              <a:t>تاكل</a:t>
            </a:r>
            <a:r>
              <a:rPr lang="ar-IQ" b="1" dirty="0" smtClean="0">
                <a:solidFill>
                  <a:srgbClr val="FF0000"/>
                </a:solidFill>
              </a:rPr>
              <a:t> جثث  </a:t>
            </a:r>
            <a:r>
              <a:rPr lang="ar-IQ" b="1" dirty="0" err="1" smtClean="0">
                <a:solidFill>
                  <a:srgbClr val="FF0000"/>
                </a:solidFill>
              </a:rPr>
              <a:t>الاعداء .</a:t>
            </a:r>
            <a:r>
              <a:rPr lang="ar-IQ" b="1" dirty="0" smtClean="0">
                <a:solidFill>
                  <a:srgbClr val="FF0000"/>
                </a:solidFill>
              </a:rPr>
              <a:t> اما الكتابات المسمارية على المسلة فهي توثق انتصارات الامير اي </a:t>
            </a:r>
            <a:r>
              <a:rPr lang="ar-IQ" b="1" dirty="0" err="1" smtClean="0">
                <a:solidFill>
                  <a:srgbClr val="FF0000"/>
                </a:solidFill>
              </a:rPr>
              <a:t>اناتم</a:t>
            </a:r>
            <a:r>
              <a:rPr lang="ar-IQ" b="1" dirty="0" smtClean="0">
                <a:solidFill>
                  <a:srgbClr val="FF0000"/>
                </a:solidFill>
              </a:rPr>
              <a:t> على </a:t>
            </a:r>
            <a:r>
              <a:rPr lang="ar-IQ" b="1" dirty="0" err="1" smtClean="0">
                <a:solidFill>
                  <a:srgbClr val="FF0000"/>
                </a:solidFill>
              </a:rPr>
              <a:t>اعدائه .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 err="1" smtClean="0">
                <a:solidFill>
                  <a:srgbClr val="00B050"/>
                </a:solidFill>
              </a:rPr>
              <a:t>واسفل</a:t>
            </a:r>
            <a:r>
              <a:rPr lang="ar-IQ" b="1" dirty="0" smtClean="0">
                <a:solidFill>
                  <a:srgbClr val="00B050"/>
                </a:solidFill>
              </a:rPr>
              <a:t> هذه المسلة يظهر الامير بكامل عدته القتالية ومعه المقاتلين المتسلحين بالرماح </a:t>
            </a:r>
            <a:r>
              <a:rPr lang="ar-IQ" b="1" dirty="0" err="1" smtClean="0">
                <a:solidFill>
                  <a:srgbClr val="00B050"/>
                </a:solidFill>
              </a:rPr>
              <a:t>الطويلة</a:t>
            </a:r>
            <a:r>
              <a:rPr lang="ar-IQ" b="1" dirty="0" err="1" smtClean="0"/>
              <a:t>,</a:t>
            </a:r>
            <a:r>
              <a:rPr lang="ar-IQ" b="1" dirty="0" smtClean="0"/>
              <a:t> </a:t>
            </a:r>
            <a:endParaRPr lang="ar-IQ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IQ" b="1" dirty="0" smtClean="0"/>
              <a:t>	اسلوب النحت في هذه المسلة فهو اسلوب واقعي مبسط.</a:t>
            </a:r>
            <a:endParaRPr lang="en-US" b="1" dirty="0" smtClean="0"/>
          </a:p>
          <a:p>
            <a:endParaRPr lang="ar-IQ" dirty="0"/>
          </a:p>
        </p:txBody>
      </p:sp>
      <p:pic>
        <p:nvPicPr>
          <p:cNvPr id="2050" name="Picture 2" descr="D:\فنون العراق القديم\صور النحت\hassuna\seleofvulturestwo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764704"/>
            <a:ext cx="3528392" cy="53614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قفا مسلة العقبان</a:t>
            </a:r>
            <a:endParaRPr lang="ar-IQ" dirty="0">
              <a:solidFill>
                <a:srgbClr val="FF0000"/>
              </a:solidFill>
              <a:cs typeface="PT Bold Heading" pitchFamily="2" charset="-78"/>
            </a:endParaRPr>
          </a:p>
        </p:txBody>
      </p:sp>
      <p:pic>
        <p:nvPicPr>
          <p:cNvPr id="1026" name="Picture 2" descr="D:\فنون العراق القديم\صور النحت\Stele_of_Vultures_detail_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28800"/>
            <a:ext cx="4038600" cy="4536504"/>
          </a:xfrm>
          <a:prstGeom prst="rect">
            <a:avLst/>
          </a:prstGeom>
          <a:noFill/>
        </p:spPr>
      </p:pic>
      <p:pic>
        <p:nvPicPr>
          <p:cNvPr id="1027" name="Picture 3" descr="D:\فنون العراق القديم\صور النحت\654px-Stele_of_Vultures_detail_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28800"/>
            <a:ext cx="4038600" cy="45365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39</Words>
  <Application>Microsoft Office PowerPoint</Application>
  <PresentationFormat>عرض على الشاشة (3:4)‏</PresentationFormat>
  <Paragraphs>17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فن النحت البارز</vt:lpstr>
      <vt:lpstr>النحت البارز في العصر السومري القديم </vt:lpstr>
      <vt:lpstr> من اهم نماذج النحت البارز في العصر السومري القديم  اولا : الالواح النذرية  الواح حجرية من الرخام , مربعة الشـكل , ثقب في مركزها  , اللوح مقسم الى عدد من الحقول , تتضمن مشاهد مختلفة . </vt:lpstr>
      <vt:lpstr>الشريحة 4</vt:lpstr>
      <vt:lpstr>الشريحة 5</vt:lpstr>
      <vt:lpstr>الشريحة 6</vt:lpstr>
      <vt:lpstr>ثانيا : مسلة النسور ( او العقبان)</vt:lpstr>
      <vt:lpstr>الشريحة 8</vt:lpstr>
      <vt:lpstr>قفا مسلة العقبان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النحت</dc:title>
  <dc:creator>intel</dc:creator>
  <cp:lastModifiedBy>Mohamed</cp:lastModifiedBy>
  <cp:revision>126</cp:revision>
  <dcterms:created xsi:type="dcterms:W3CDTF">2015-01-04T18:51:15Z</dcterms:created>
  <dcterms:modified xsi:type="dcterms:W3CDTF">2016-03-14T17:04:41Z</dcterms:modified>
</cp:coreProperties>
</file>