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256" r:id="rId2"/>
    <p:sldId id="269" r:id="rId3"/>
    <p:sldId id="270" r:id="rId4"/>
    <p:sldId id="260" r:id="rId5"/>
    <p:sldId id="272" r:id="rId6"/>
    <p:sldId id="27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800080"/>
    <a:srgbClr val="4903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3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7E7F2-0D56-4A53-AB47-AC51280F4ABA}" type="datetimeFigureOut">
              <a:rPr lang="ar-IQ" smtClean="0"/>
              <a:pPr/>
              <a:t>05/06/1437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315316-ECF2-4C18-9475-83D027D6BC5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6DED-E5B8-4FB8-904D-1C5A37FA6BA4}" type="datetimeFigureOut">
              <a:rPr lang="ar-IQ" smtClean="0"/>
              <a:pPr/>
              <a:t>05/06/1437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4F272-75E1-48B2-ADFE-E02B843DF8E0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512168"/>
          </a:xfrm>
        </p:spPr>
        <p:txBody>
          <a:bodyPr>
            <a:normAutofit/>
          </a:bodyPr>
          <a:lstStyle/>
          <a:p>
            <a:pPr algn="ctr"/>
            <a:r>
              <a:rPr lang="ar-IQ" sz="7200" dirty="0" smtClean="0">
                <a:solidFill>
                  <a:srgbClr val="800080"/>
                </a:solidFill>
                <a:cs typeface="PT Bold Heading" pitchFamily="2" charset="-78"/>
              </a:rPr>
              <a:t>فن النحت البارز</a:t>
            </a:r>
            <a:endParaRPr lang="ar-IQ" sz="7200" dirty="0">
              <a:solidFill>
                <a:srgbClr val="800080"/>
              </a:solidFill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3528392"/>
          </a:xfrm>
        </p:spPr>
        <p:txBody>
          <a:bodyPr>
            <a:normAutofit/>
          </a:bodyPr>
          <a:lstStyle/>
          <a:p>
            <a:pPr algn="ctr"/>
            <a:r>
              <a:rPr lang="ar-IQ" sz="4400" dirty="0" smtClean="0">
                <a:solidFill>
                  <a:srgbClr val="FF0000"/>
                </a:solidFill>
                <a:cs typeface="PT Bold Heading" pitchFamily="2" charset="-78"/>
              </a:rPr>
              <a:t>هو النحت الذي تظهر اشكاله بارزة عن الارضية </a:t>
            </a:r>
            <a:r>
              <a:rPr lang="ar-IQ" sz="4400" dirty="0" err="1" smtClean="0">
                <a:solidFill>
                  <a:srgbClr val="FF0000"/>
                </a:solidFill>
                <a:cs typeface="PT Bold Heading" pitchFamily="2" charset="-78"/>
              </a:rPr>
              <a:t>المستوية </a:t>
            </a:r>
            <a:r>
              <a:rPr lang="ar-IQ" sz="4400" dirty="0" smtClean="0">
                <a:solidFill>
                  <a:srgbClr val="FF0000"/>
                </a:solidFill>
                <a:cs typeface="PT Bold Heading" pitchFamily="2" charset="-78"/>
              </a:rPr>
              <a:t>( الخلفية</a:t>
            </a:r>
            <a:r>
              <a:rPr lang="ar-IQ" sz="4400" dirty="0" err="1" smtClean="0">
                <a:solidFill>
                  <a:srgbClr val="FF0000"/>
                </a:solidFill>
                <a:cs typeface="PT Bold Heading" pitchFamily="2" charset="-78"/>
              </a:rPr>
              <a:t>)</a:t>
            </a:r>
            <a:endParaRPr lang="en-US" sz="4400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  <a:t/>
            </a:r>
            <a:b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</a:br>
            <a:r>
              <a:rPr lang="ar-IQ" sz="3600" i="1" dirty="0">
                <a:solidFill>
                  <a:srgbClr val="002060"/>
                </a:solidFill>
                <a:cs typeface="PT Bold Heading" pitchFamily="2" charset="-78"/>
              </a:rPr>
              <a:t/>
            </a:r>
            <a:br>
              <a:rPr lang="ar-IQ" sz="3600" i="1" dirty="0">
                <a:solidFill>
                  <a:srgbClr val="002060"/>
                </a:solidFill>
                <a:cs typeface="PT Bold Heading" pitchFamily="2" charset="-78"/>
              </a:rPr>
            </a:br>
            <a: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  <a:t>النحت البارز في عصر </a:t>
            </a:r>
            <a:r>
              <a:rPr lang="ar-IQ" sz="3600" i="1" dirty="0" err="1" smtClean="0">
                <a:solidFill>
                  <a:srgbClr val="002060"/>
                </a:solidFill>
                <a:cs typeface="PT Bold Heading" pitchFamily="2" charset="-78"/>
              </a:rPr>
              <a:t>الوركاء</a:t>
            </a:r>
            <a: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  <a:t> </a:t>
            </a:r>
            <a:r>
              <a:rPr lang="ar-IQ" sz="3600" i="1" dirty="0" err="1" smtClean="0">
                <a:solidFill>
                  <a:srgbClr val="002060"/>
                </a:solidFill>
                <a:cs typeface="PT Bold Heading" pitchFamily="2" charset="-78"/>
              </a:rPr>
              <a:t>وجمدة</a:t>
            </a:r>
            <a: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  <a:t> نصر</a:t>
            </a:r>
            <a:b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</a:br>
            <a:r>
              <a:rPr lang="ar-IQ" sz="3100" dirty="0" smtClean="0">
                <a:solidFill>
                  <a:srgbClr val="FF0000"/>
                </a:solidFill>
                <a:latin typeface="Arabic Typesetting" pitchFamily="66" charset="-78"/>
                <a:cs typeface="PT Bold Heading" pitchFamily="2" charset="-78"/>
              </a:rPr>
              <a:t>نماذج من النحت البارز </a:t>
            </a:r>
            <a:r>
              <a:rPr lang="ar-IQ" sz="3600" dirty="0" smtClean="0">
                <a:solidFill>
                  <a:srgbClr val="FF0000"/>
                </a:solidFill>
                <a:latin typeface="Arabic Typesetting" pitchFamily="66" charset="-78"/>
                <a:cs typeface="PT Bold Heading" pitchFamily="2" charset="-78"/>
              </a:rPr>
              <a:t/>
            </a:r>
            <a:br>
              <a:rPr lang="ar-IQ" sz="3600" dirty="0" smtClean="0">
                <a:solidFill>
                  <a:srgbClr val="FF0000"/>
                </a:solidFill>
                <a:latin typeface="Arabic Typesetting" pitchFamily="66" charset="-78"/>
                <a:cs typeface="PT Bold Heading" pitchFamily="2" charset="-78"/>
              </a:rPr>
            </a:br>
            <a: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  <a:t/>
            </a:r>
            <a:br>
              <a:rPr lang="ar-IQ" sz="3600" i="1" dirty="0" smtClean="0">
                <a:solidFill>
                  <a:srgbClr val="002060"/>
                </a:solidFill>
                <a:cs typeface="PT Bold Heading" pitchFamily="2" charset="-78"/>
              </a:rPr>
            </a:br>
            <a:endParaRPr lang="ar-IQ" sz="36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247455" cy="44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ar-IQ" sz="2800" dirty="0" smtClean="0">
                <a:solidFill>
                  <a:srgbClr val="002060"/>
                </a:solidFill>
                <a:latin typeface="Arabic Typesetting" pitchFamily="66" charset="-78"/>
                <a:cs typeface="PT Bold Heading" pitchFamily="2" charset="-78"/>
              </a:rPr>
              <a:t>مسلة صيد الاسود       </a:t>
            </a:r>
          </a:p>
          <a:p>
            <a:pPr marL="514350" indent="-514350" algn="just">
              <a:buNone/>
            </a:pPr>
            <a:r>
              <a:rPr lang="ar-IQ" b="1" dirty="0" smtClean="0">
                <a:solidFill>
                  <a:srgbClr val="002060"/>
                </a:solidFill>
                <a:latin typeface="Arabic Typesetting" pitchFamily="66" charset="-78"/>
              </a:rPr>
              <a:t>	</a:t>
            </a:r>
            <a:r>
              <a:rPr lang="ar-IQ" b="1" dirty="0" smtClean="0">
                <a:solidFill>
                  <a:srgbClr val="FF0000"/>
                </a:solidFill>
                <a:latin typeface="Arabic Typesetting" pitchFamily="66" charset="-78"/>
              </a:rPr>
              <a:t>عثر 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على هذه المسلة في </a:t>
            </a:r>
            <a:r>
              <a:rPr lang="ar-IQ" b="1" dirty="0" err="1">
                <a:solidFill>
                  <a:srgbClr val="FF0000"/>
                </a:solidFill>
                <a:latin typeface="Arabic Typesetting" pitchFamily="66" charset="-78"/>
              </a:rPr>
              <a:t>الوركاء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 , منفذة من حجر البازلت الاسود </a:t>
            </a:r>
            <a:r>
              <a:rPr lang="ar-IQ" b="1" dirty="0" err="1">
                <a:solidFill>
                  <a:srgbClr val="FF0000"/>
                </a:solidFill>
                <a:latin typeface="Arabic Typesetting" pitchFamily="66" charset="-78"/>
              </a:rPr>
              <a:t>المخضر 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, قياسها 80×60 </a:t>
            </a:r>
            <a:r>
              <a:rPr lang="ar-IQ" b="1" dirty="0" err="1">
                <a:solidFill>
                  <a:srgbClr val="FF0000"/>
                </a:solidFill>
                <a:latin typeface="Arabic Typesetting" pitchFamily="66" charset="-78"/>
              </a:rPr>
              <a:t>سم 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, تتضمن هذه المسلة </a:t>
            </a:r>
            <a:r>
              <a:rPr lang="ar-IQ" b="1" dirty="0" err="1">
                <a:solidFill>
                  <a:srgbClr val="FF0000"/>
                </a:solidFill>
                <a:latin typeface="Arabic Typesetting" pitchFamily="66" charset="-78"/>
              </a:rPr>
              <a:t>مشهدين 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, المشهد العلوي يظهر فيه رجلا يمسك بيده رمحا يطعن </a:t>
            </a:r>
            <a:r>
              <a:rPr lang="ar-IQ" b="1" dirty="0" err="1">
                <a:solidFill>
                  <a:srgbClr val="FF0000"/>
                </a:solidFill>
                <a:latin typeface="Arabic Typesetting" pitchFamily="66" charset="-78"/>
              </a:rPr>
              <a:t>به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 اسدا مهاجما ينتصب على قوائمه </a:t>
            </a:r>
            <a:r>
              <a:rPr lang="ar-IQ" b="1" dirty="0" err="1">
                <a:solidFill>
                  <a:srgbClr val="FF0000"/>
                </a:solidFill>
                <a:latin typeface="Arabic Typesetting" pitchFamily="66" charset="-78"/>
              </a:rPr>
              <a:t>الخلفية 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, ويشد الرجل </a:t>
            </a:r>
            <a:r>
              <a:rPr lang="ar-IQ" b="1" dirty="0" err="1">
                <a:solidFill>
                  <a:srgbClr val="FF0000"/>
                </a:solidFill>
                <a:latin typeface="Arabic Typesetting" pitchFamily="66" charset="-78"/>
              </a:rPr>
              <a:t>راسه</a:t>
            </a:r>
            <a:r>
              <a:rPr lang="ar-IQ" b="1" dirty="0">
                <a:solidFill>
                  <a:srgbClr val="FF0000"/>
                </a:solidFill>
                <a:latin typeface="Arabic Typesetting" pitchFamily="66" charset="-78"/>
              </a:rPr>
              <a:t> بعصابة وله لحية كثة وطويلة ويرتدي وزرة قصيرة </a:t>
            </a:r>
          </a:p>
          <a:p>
            <a:endParaRPr lang="ar-IQ" dirty="0"/>
          </a:p>
        </p:txBody>
      </p:sp>
      <p:pic>
        <p:nvPicPr>
          <p:cNvPr id="2050" name="Picture 2" descr="D:\فنون العراق القديم\صور النحت\اختام\screen_shot_2011-10-18_at_2.53.11_pm131897480659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772816"/>
            <a:ext cx="3384376" cy="435334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4008" y="620688"/>
            <a:ext cx="4248472" cy="5505475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ar-IQ" sz="2800" dirty="0" smtClean="0">
                <a:solidFill>
                  <a:srgbClr val="002060"/>
                </a:solidFill>
                <a:latin typeface="Arabic Typesetting" pitchFamily="66" charset="-78"/>
                <a:cs typeface="PT Bold Heading" pitchFamily="2" charset="-78"/>
              </a:rPr>
              <a:t>       </a:t>
            </a:r>
          </a:p>
          <a:p>
            <a:pPr algn="just"/>
            <a:r>
              <a:rPr lang="ar-IQ" sz="32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اما </a:t>
            </a:r>
            <a:r>
              <a:rPr lang="ar-IQ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المشهد </a:t>
            </a:r>
            <a:r>
              <a:rPr lang="ar-IQ" sz="3200" b="1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الثاني </a:t>
            </a:r>
            <a:r>
              <a:rPr lang="ar-IQ" sz="32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( الاسفل), </a:t>
            </a:r>
            <a:r>
              <a:rPr lang="ar-IQ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فيظهر الرجل نفسه وهو بحجم اكبر وبيده قوسا ويسدد سهمه الى </a:t>
            </a:r>
            <a:r>
              <a:rPr lang="ar-IQ" sz="3200" b="1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الاسد ,</a:t>
            </a:r>
            <a:r>
              <a:rPr lang="ar-IQ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ar-IQ" sz="3200" b="1" dirty="0" smtClean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/>
            <a:r>
              <a:rPr lang="ar-IQ" sz="3200" b="1" dirty="0" smtClean="0">
                <a:solidFill>
                  <a:srgbClr val="800080"/>
                </a:solidFill>
                <a:latin typeface="Sakkal Majalla" pitchFamily="2" charset="-78"/>
                <a:cs typeface="Sakkal Majalla" pitchFamily="2" charset="-78"/>
              </a:rPr>
              <a:t> استخدم النحات الفن المنظور في </a:t>
            </a:r>
            <a:r>
              <a:rPr lang="ar-IQ" sz="3200" b="1" dirty="0" err="1" smtClean="0">
                <a:solidFill>
                  <a:srgbClr val="800080"/>
                </a:solidFill>
                <a:latin typeface="Sakkal Majalla" pitchFamily="2" charset="-78"/>
                <a:cs typeface="Sakkal Majalla" pitchFamily="2" charset="-78"/>
              </a:rPr>
              <a:t>المشهد </a:t>
            </a:r>
            <a:r>
              <a:rPr lang="ar-IQ" sz="3200" b="1" dirty="0" smtClean="0">
                <a:solidFill>
                  <a:srgbClr val="800080"/>
                </a:solidFill>
                <a:latin typeface="Sakkal Majalla" pitchFamily="2" charset="-78"/>
                <a:cs typeface="Sakkal Majalla" pitchFamily="2" charset="-78"/>
              </a:rPr>
              <a:t>, </a:t>
            </a:r>
            <a:r>
              <a:rPr lang="ar-IQ" sz="3200" b="1" dirty="0">
                <a:solidFill>
                  <a:srgbClr val="800080"/>
                </a:solidFill>
                <a:latin typeface="Sakkal Majalla" pitchFamily="2" charset="-78"/>
                <a:cs typeface="Sakkal Majalla" pitchFamily="2" charset="-78"/>
              </a:rPr>
              <a:t>حيث تكون الاجسام القريبة بحجم اكبر من الاجسام </a:t>
            </a:r>
            <a:r>
              <a:rPr lang="ar-IQ" sz="3200" b="1" dirty="0" err="1">
                <a:solidFill>
                  <a:srgbClr val="800080"/>
                </a:solidFill>
                <a:latin typeface="Sakkal Majalla" pitchFamily="2" charset="-78"/>
                <a:cs typeface="Sakkal Majalla" pitchFamily="2" charset="-78"/>
              </a:rPr>
              <a:t>البعيدة </a:t>
            </a:r>
            <a:r>
              <a:rPr lang="ar-IQ" sz="3200" b="1" dirty="0" smtClean="0">
                <a:solidFill>
                  <a:srgbClr val="800080"/>
                </a:solidFill>
                <a:latin typeface="Sakkal Majalla" pitchFamily="2" charset="-78"/>
                <a:cs typeface="Sakkal Majalla" pitchFamily="2" charset="-78"/>
              </a:rPr>
              <a:t>, لكنه لم  يتقن ذلك.</a:t>
            </a:r>
            <a:endParaRPr lang="en-US" sz="3200" b="1" dirty="0">
              <a:solidFill>
                <a:srgbClr val="80008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/>
            <a:r>
              <a:rPr lang="ar-IQ" sz="3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نفذ هذا المشهد </a:t>
            </a:r>
            <a:r>
              <a:rPr lang="ar-IQ" sz="3200" b="1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باسلوب</a:t>
            </a:r>
            <a:r>
              <a:rPr lang="ar-IQ" sz="32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IQ" sz="3200" b="1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تجريدي </a:t>
            </a:r>
            <a:r>
              <a:rPr lang="ar-IQ" sz="2800" dirty="0" err="1" smtClean="0">
                <a:solidFill>
                  <a:srgbClr val="FF0000"/>
                </a:solidFill>
              </a:rPr>
              <a:t>.</a:t>
            </a:r>
            <a:endParaRPr lang="ar-IQ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فنون العراق القديم\صور النحت\اختام\screen_shot_2011-10-18_at_2.53.11_pm131897480659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3744417" cy="5505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3635896" y="404664"/>
            <a:ext cx="5111750" cy="577172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IQ" dirty="0" smtClean="0">
                <a:solidFill>
                  <a:srgbClr val="800080"/>
                </a:solidFill>
                <a:cs typeface="PT Bold Heading" pitchFamily="2" charset="-78"/>
              </a:rPr>
              <a:t>اناء </a:t>
            </a:r>
            <a:r>
              <a:rPr lang="ar-IQ" dirty="0" err="1" smtClean="0">
                <a:solidFill>
                  <a:srgbClr val="800080"/>
                </a:solidFill>
                <a:cs typeface="PT Bold Heading" pitchFamily="2" charset="-78"/>
              </a:rPr>
              <a:t>الوركاء</a:t>
            </a:r>
            <a:r>
              <a:rPr lang="ar-IQ" dirty="0" smtClean="0">
                <a:solidFill>
                  <a:srgbClr val="800080"/>
                </a:solidFill>
                <a:cs typeface="PT Bold Heading" pitchFamily="2" charset="-78"/>
              </a:rPr>
              <a:t> النذري </a:t>
            </a:r>
          </a:p>
          <a:p>
            <a:endParaRPr lang="ar-IQ" sz="3000" dirty="0" smtClean="0"/>
          </a:p>
          <a:p>
            <a:pPr algn="just">
              <a:lnSpc>
                <a:spcPct val="170000"/>
              </a:lnSpc>
              <a:buNone/>
            </a:pPr>
            <a:r>
              <a:rPr lang="ar-IQ" sz="3000" b="1" dirty="0" smtClean="0">
                <a:solidFill>
                  <a:srgbClr val="7030A0"/>
                </a:solidFill>
              </a:rPr>
              <a:t> 	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عثر على هذا الاناء في مدينة </a:t>
            </a:r>
            <a:r>
              <a:rPr lang="ar-IQ" sz="2900" b="1" dirty="0" err="1" smtClean="0">
                <a:solidFill>
                  <a:srgbClr val="FF0000"/>
                </a:solidFill>
                <a:cs typeface="+mj-cs"/>
              </a:rPr>
              <a:t>الوركاء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 ويعود تاريخه الى عصر </a:t>
            </a:r>
            <a:r>
              <a:rPr lang="ar-IQ" sz="2900" b="1" dirty="0" err="1" smtClean="0">
                <a:solidFill>
                  <a:srgbClr val="FF0000"/>
                </a:solidFill>
                <a:cs typeface="+mj-cs"/>
              </a:rPr>
              <a:t>الوركاء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sz="2900" b="1" dirty="0" err="1" smtClean="0">
                <a:solidFill>
                  <a:srgbClr val="FF0000"/>
                </a:solidFill>
                <a:cs typeface="+mj-cs"/>
              </a:rPr>
              <a:t>وجمدة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IQ" sz="2900" b="1" dirty="0" err="1" smtClean="0">
                <a:solidFill>
                  <a:srgbClr val="FF0000"/>
                </a:solidFill>
                <a:cs typeface="+mj-cs"/>
              </a:rPr>
              <a:t>نصر 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, مصنوع من </a:t>
            </a:r>
            <a:r>
              <a:rPr lang="ar-IQ" sz="2900" b="1" dirty="0" err="1" smtClean="0">
                <a:solidFill>
                  <a:srgbClr val="FF0000"/>
                </a:solidFill>
                <a:cs typeface="+mj-cs"/>
              </a:rPr>
              <a:t>الرخام 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, يبلغ ارتفاعه 105 سم وله قاعدة مخروطية الشكل وفوهة </a:t>
            </a:r>
            <a:r>
              <a:rPr lang="ar-IQ" sz="2900" b="1" dirty="0" err="1" smtClean="0">
                <a:solidFill>
                  <a:srgbClr val="FF0000"/>
                </a:solidFill>
                <a:cs typeface="+mj-cs"/>
              </a:rPr>
              <a:t>عريضة 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, تزين سطح الاناء مشاهد منفذة بالنحت البارز تمثل </a:t>
            </a:r>
            <a:r>
              <a:rPr lang="ar-IQ" sz="2900" b="1" dirty="0">
                <a:solidFill>
                  <a:srgbClr val="FF0000"/>
                </a:solidFill>
                <a:cs typeface="+mj-cs"/>
              </a:rPr>
              <a:t>شعائر دينية تتعلق </a:t>
            </a:r>
            <a:r>
              <a:rPr lang="ar-IQ" sz="2900" b="1" dirty="0" err="1">
                <a:solidFill>
                  <a:srgbClr val="FF0000"/>
                </a:solidFill>
                <a:cs typeface="+mj-cs"/>
              </a:rPr>
              <a:t>يالالهة</a:t>
            </a:r>
            <a:r>
              <a:rPr lang="ar-IQ" sz="2900" b="1" dirty="0">
                <a:solidFill>
                  <a:srgbClr val="FF0000"/>
                </a:solidFill>
                <a:cs typeface="+mj-cs"/>
              </a:rPr>
              <a:t> </a:t>
            </a:r>
            <a:r>
              <a:rPr lang="ar-IQ" sz="2900" b="1" dirty="0" err="1">
                <a:solidFill>
                  <a:srgbClr val="FF0000"/>
                </a:solidFill>
                <a:cs typeface="+mj-cs"/>
              </a:rPr>
              <a:t>عشتار</a:t>
            </a:r>
            <a:r>
              <a:rPr lang="ar-IQ" sz="2900" b="1" dirty="0">
                <a:solidFill>
                  <a:srgbClr val="FF0000"/>
                </a:solidFill>
                <a:cs typeface="+mj-cs"/>
              </a:rPr>
              <a:t> , ومقسمة الى اربعة حقول افقية تفصل بينهم فاصلة تمثل خط 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الارضية </a:t>
            </a:r>
            <a:r>
              <a:rPr lang="ar-IQ" sz="2900" b="1" dirty="0">
                <a:solidFill>
                  <a:srgbClr val="FF0000"/>
                </a:solidFill>
                <a:cs typeface="+mj-cs"/>
              </a:rPr>
              <a:t>الذي يتحرك عليه شخوص </a:t>
            </a:r>
            <a:r>
              <a:rPr lang="ar-IQ" sz="2900" b="1" dirty="0" err="1">
                <a:solidFill>
                  <a:srgbClr val="FF0000"/>
                </a:solidFill>
                <a:cs typeface="+mj-cs"/>
              </a:rPr>
              <a:t>الحدث </a:t>
            </a:r>
            <a:r>
              <a:rPr lang="ar-IQ" sz="2900" b="1" dirty="0">
                <a:solidFill>
                  <a:srgbClr val="FF0000"/>
                </a:solidFill>
                <a:cs typeface="+mj-cs"/>
              </a:rPr>
              <a:t>, ويمكن تتبع مراحل هذا الطقس الديني من </a:t>
            </a:r>
            <a:r>
              <a:rPr lang="ar-IQ" sz="2900" b="1" dirty="0" smtClean="0">
                <a:solidFill>
                  <a:srgbClr val="FF0000"/>
                </a:solidFill>
                <a:cs typeface="+mj-cs"/>
              </a:rPr>
              <a:t> الاسفل الى </a:t>
            </a:r>
            <a:r>
              <a:rPr lang="ar-IQ" sz="2900" b="1" dirty="0" err="1" smtClean="0">
                <a:solidFill>
                  <a:srgbClr val="FF0000"/>
                </a:solidFill>
                <a:cs typeface="+mj-cs"/>
              </a:rPr>
              <a:t>الاعلى ..</a:t>
            </a:r>
            <a:endParaRPr lang="ar-IQ" sz="2900" b="1" dirty="0" smtClean="0">
              <a:solidFill>
                <a:srgbClr val="FF0000"/>
              </a:solidFill>
              <a:cs typeface="+mj-cs"/>
            </a:endParaRPr>
          </a:p>
          <a:p>
            <a:pPr algn="just">
              <a:buNone/>
            </a:pPr>
            <a:r>
              <a:rPr lang="ar-IQ" b="1" dirty="0" smtClean="0">
                <a:solidFill>
                  <a:srgbClr val="7030A0"/>
                </a:solidFill>
              </a:rPr>
              <a:t>   </a:t>
            </a:r>
          </a:p>
          <a:p>
            <a:endParaRPr lang="ar-IQ" sz="1900" dirty="0" smtClean="0"/>
          </a:p>
          <a:p>
            <a:endParaRPr lang="ar-IQ" sz="1900" dirty="0" smtClean="0"/>
          </a:p>
        </p:txBody>
      </p:sp>
      <p:pic>
        <p:nvPicPr>
          <p:cNvPr id="3074" name="Picture 2" descr="D:\فنون العراق القديم\صور النحت\votive_vase_ur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817490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3635896" y="404664"/>
            <a:ext cx="5111750" cy="577172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ar-IQ" dirty="0" smtClean="0">
              <a:solidFill>
                <a:srgbClr val="800080"/>
              </a:solidFill>
              <a:cs typeface="PT Bold Heading" pitchFamily="2" charset="-78"/>
            </a:endParaRPr>
          </a:p>
          <a:p>
            <a:pPr algn="just">
              <a:buNone/>
            </a:pPr>
            <a:r>
              <a:rPr lang="ar-IQ" sz="2800" dirty="0" smtClean="0"/>
              <a:t> </a:t>
            </a:r>
            <a:r>
              <a:rPr lang="ar-IQ" sz="3100" dirty="0" smtClean="0"/>
              <a:t>	</a:t>
            </a:r>
            <a:r>
              <a:rPr lang="ar-IQ" sz="4400" dirty="0" smtClean="0"/>
              <a:t> </a:t>
            </a:r>
            <a:r>
              <a:rPr lang="ar-IQ" sz="4400" dirty="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الحقل </a:t>
            </a:r>
            <a:r>
              <a:rPr lang="ar-IQ" sz="4400" dirty="0" err="1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الاسفل </a:t>
            </a:r>
            <a:r>
              <a:rPr lang="ar-IQ" sz="4400" dirty="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( </a:t>
            </a:r>
            <a:r>
              <a:rPr lang="ar-IQ" sz="4400" dirty="0" err="1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الرابع </a:t>
            </a:r>
            <a:r>
              <a:rPr lang="ar-IQ" sz="4400" dirty="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) نجد 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نهرا متمثلا </a:t>
            </a:r>
            <a:r>
              <a:rPr lang="ar-IQ" sz="4400" dirty="0" err="1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بخطين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 متموجين يرمزان الى </a:t>
            </a:r>
            <a:r>
              <a:rPr lang="ar-IQ" sz="4400" dirty="0" err="1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الماء 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, وعلى ضفاف النهر نجد حقلا ممثلا بالحنطة </a:t>
            </a:r>
            <a:r>
              <a:rPr lang="ar-IQ" sz="4400" dirty="0" err="1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والشعير 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, اما الحقل الثالث فنجد فيه اشكالا حيوانية ممثلة بمجموعة من </a:t>
            </a:r>
            <a:r>
              <a:rPr lang="ar-IQ" sz="440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الابقار 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, و</a:t>
            </a:r>
            <a:r>
              <a:rPr lang="ar-IQ" sz="4400" dirty="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الحقل 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الثاني </a:t>
            </a:r>
            <a:r>
              <a:rPr lang="ar-IQ" sz="4400" dirty="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فيه 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مجموعة من الكهنة العراة يحملون الهدايا </a:t>
            </a:r>
            <a:r>
              <a:rPr lang="ar-IQ" sz="4400" dirty="0" err="1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النذرية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 المتمثلة بالسلال </a:t>
            </a:r>
            <a:r>
              <a:rPr lang="ar-IQ" sz="4400" dirty="0" err="1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والاواني</a:t>
            </a:r>
            <a:r>
              <a:rPr lang="ar-IQ" sz="4400" dirty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 المليئة بالمواد </a:t>
            </a:r>
            <a:r>
              <a:rPr lang="ar-IQ" sz="4400" dirty="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الغذائية</a:t>
            </a:r>
            <a:endParaRPr lang="ar-IQ" sz="1900" dirty="0" smtClean="0">
              <a:solidFill>
                <a:srgbClr val="0070C0"/>
              </a:solidFill>
              <a:latin typeface="Sakkal Majalla" pitchFamily="2" charset="-78"/>
              <a:cs typeface="Sakkal Majalla" pitchFamily="2" charset="-78"/>
            </a:endParaRPr>
          </a:p>
          <a:p>
            <a:endParaRPr lang="ar-IQ" sz="1900" dirty="0" smtClean="0"/>
          </a:p>
        </p:txBody>
      </p:sp>
      <p:pic>
        <p:nvPicPr>
          <p:cNvPr id="4098" name="Picture 2" descr="D:\فنون العراق القديم\صور النحت\warka_v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88032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3635896" y="908720"/>
            <a:ext cx="5111750" cy="52676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ar-IQ" sz="3700" dirty="0" smtClean="0">
                <a:solidFill>
                  <a:srgbClr val="0070C0"/>
                </a:solidFill>
                <a:latin typeface="Sakkal Majalla" pitchFamily="2" charset="-78"/>
                <a:cs typeface="Sakkal Majalla" pitchFamily="2" charset="-78"/>
              </a:rPr>
              <a:t>	</a:t>
            </a:r>
            <a:r>
              <a:rPr lang="ar-IQ" sz="3700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اما 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الحقل الاول وهو الكبير في اعلى الاناء فيصور مجموعة من الكهنة </a:t>
            </a:r>
            <a:r>
              <a:rPr lang="ar-IQ" sz="37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يتقدمهم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الكاهن الاعظم الذي يحمل اناء كبيرا يقدمه الى الالهة </a:t>
            </a:r>
            <a:r>
              <a:rPr lang="ar-IQ" sz="37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عشتار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وخلفها حزمتين من القصب وهو رمز الالهة </a:t>
            </a:r>
            <a:r>
              <a:rPr lang="ar-IQ" sz="37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عشتار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, ومن ثم مجموعة من النذور المتمثلة بحيوانات وسلال </a:t>
            </a:r>
            <a:r>
              <a:rPr lang="ar-IQ" sz="37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واواني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مليئة بالطعام والشراب.</a:t>
            </a:r>
            <a:endParaRPr lang="en-US" sz="3700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>
              <a:buNone/>
            </a:pPr>
            <a:r>
              <a:rPr lang="ar-IQ" sz="3700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	يبدو 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ان الاناء قد كسر في السابق </a:t>
            </a:r>
            <a:r>
              <a:rPr lang="ar-IQ" sz="37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واعيد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تركيب اجزائه باستخدام </a:t>
            </a:r>
            <a:r>
              <a:rPr lang="ar-IQ" sz="37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كلاليب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معدنية مما يشير الى اهمية وقدسية </a:t>
            </a:r>
            <a:r>
              <a:rPr lang="ar-IQ" sz="3700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الاناء.</a:t>
            </a:r>
            <a:r>
              <a:rPr lang="ar-IQ" sz="3700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en-US" sz="3700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  <a:p>
            <a:endParaRPr lang="ar-IQ" sz="1900" dirty="0" smtClean="0"/>
          </a:p>
        </p:txBody>
      </p:sp>
      <p:pic>
        <p:nvPicPr>
          <p:cNvPr id="4098" name="Picture 2" descr="D:\فنون العراق القديم\صور النحت\warka_v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88032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72</Words>
  <Application>Microsoft Office PowerPoint</Application>
  <PresentationFormat>عرض على الشاشة (3:4)‏</PresentationFormat>
  <Paragraphs>17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فن النحت البارز</vt:lpstr>
      <vt:lpstr>  النحت البارز في عصر الوركاء وجمدة نصر نماذج من النحت البارز   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فن النحت</dc:title>
  <dc:creator>intel</dc:creator>
  <cp:lastModifiedBy>Mohamed</cp:lastModifiedBy>
  <cp:revision>126</cp:revision>
  <dcterms:created xsi:type="dcterms:W3CDTF">2015-01-04T18:51:15Z</dcterms:created>
  <dcterms:modified xsi:type="dcterms:W3CDTF">2016-03-14T17:06:07Z</dcterms:modified>
</cp:coreProperties>
</file>