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7E7F2-0D56-4A53-AB47-AC51280F4ABA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315316-ECF2-4C18-9475-83D027D6BC5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214554"/>
            <a:ext cx="7851648" cy="278608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		             </a:t>
            </a:r>
            <a:r>
              <a:rPr lang="ar-IQ" sz="8000" dirty="0" smtClean="0">
                <a:solidFill>
                  <a:srgbClr val="FF0000"/>
                </a:solidFill>
              </a:rPr>
              <a:t>فن </a:t>
            </a:r>
            <a:r>
              <a:rPr lang="ar-IQ" sz="8000" dirty="0" smtClean="0">
                <a:solidFill>
                  <a:srgbClr val="FF0000"/>
                </a:solidFill>
              </a:rPr>
              <a:t>النحت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ar-IQ" sz="8000" dirty="0" smtClean="0">
                <a:solidFill>
                  <a:srgbClr val="FF0000"/>
                </a:solidFill>
              </a:rPr>
              <a:t>المجسم</a:t>
            </a:r>
            <a:r>
              <a:rPr lang="ar-IQ" sz="8000" dirty="0" smtClean="0">
                <a:solidFill>
                  <a:srgbClr val="FF0000"/>
                </a:solidFill>
              </a:rPr>
              <a:t> </a:t>
            </a:r>
            <a:endParaRPr lang="ar-IQ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55576" y="476672"/>
            <a:ext cx="7931224" cy="5771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النحت المجسم في عصر فجر السلالات </a:t>
            </a: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مميزاته</a:t>
            </a:r>
          </a:p>
          <a:p>
            <a:pPr marL="742950" indent="-742950">
              <a:buAutoNum type="arabicPeriod"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منفذ </a:t>
            </a:r>
            <a:r>
              <a:rPr lang="ar-IQ" sz="3600" b="1" dirty="0" err="1" smtClean="0">
                <a:solidFill>
                  <a:srgbClr val="7030A0"/>
                </a:solidFill>
                <a:cs typeface="Akhbar MT" pitchFamily="2" charset="-78"/>
              </a:rPr>
              <a:t>باسلوب</a:t>
            </a: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 تجريدي .</a:t>
            </a:r>
          </a:p>
          <a:p>
            <a:pPr marL="742950" indent="-742950">
              <a:buAutoNum type="arabicPeriod"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عدم الاهتمام بتفاصيل الجسم الداخلية والملابس.</a:t>
            </a:r>
          </a:p>
          <a:p>
            <a:pPr marL="742950" indent="-742950">
              <a:buAutoNum type="arabicPeriod"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تطعيم العيون والحواجب </a:t>
            </a:r>
            <a:r>
              <a:rPr lang="ar-IQ" sz="3600" b="1" dirty="0" err="1" smtClean="0">
                <a:solidFill>
                  <a:srgbClr val="7030A0"/>
                </a:solidFill>
                <a:cs typeface="Akhbar MT" pitchFamily="2" charset="-78"/>
              </a:rPr>
              <a:t>بالاحجار</a:t>
            </a: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 الكريمة  </a:t>
            </a:r>
            <a:r>
              <a:rPr lang="ar-IQ" sz="3600" b="1" dirty="0" err="1" smtClean="0">
                <a:solidFill>
                  <a:srgbClr val="7030A0"/>
                </a:solidFill>
                <a:cs typeface="Akhbar MT" pitchFamily="2" charset="-78"/>
              </a:rPr>
              <a:t>والاصداف</a:t>
            </a: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 </a:t>
            </a:r>
            <a:r>
              <a:rPr lang="ar-IQ" sz="3600" b="1" dirty="0" err="1" smtClean="0">
                <a:solidFill>
                  <a:srgbClr val="7030A0"/>
                </a:solidFill>
                <a:cs typeface="Akhbar MT" pitchFamily="2" charset="-78"/>
              </a:rPr>
              <a:t>والقير</a:t>
            </a: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.</a:t>
            </a:r>
          </a:p>
          <a:p>
            <a:pPr marL="742950" indent="-742950">
              <a:buAutoNum type="arabicPeriod"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المنحوتات بوضعية جامدة  </a:t>
            </a:r>
          </a:p>
          <a:p>
            <a:pPr marL="742950" indent="-742950">
              <a:buAutoNum type="arabicPeriod"/>
            </a:pPr>
            <a:r>
              <a:rPr lang="ar-IQ" sz="3600" b="1" dirty="0" smtClean="0">
                <a:solidFill>
                  <a:srgbClr val="7030A0"/>
                </a:solidFill>
                <a:cs typeface="Akhbar MT" pitchFamily="2" charset="-78"/>
              </a:rPr>
              <a:t>تتميز المنحوتات بصغر حجمها </a:t>
            </a:r>
          </a:p>
          <a:p>
            <a:pPr marL="742950" indent="-742950">
              <a:buAutoNum type="arabicPeriod"/>
            </a:pPr>
            <a:endParaRPr lang="ar-IQ" sz="36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742950" indent="-742950">
              <a:buAutoNum type="arabicPeriod"/>
            </a:pPr>
            <a:endParaRPr lang="ar-IQ" sz="36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>
              <a:buNone/>
            </a:pPr>
            <a:endParaRPr lang="ar-IQ" sz="36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algn="ctr">
              <a:buNone/>
            </a:pPr>
            <a:endParaRPr lang="ar-IQ" sz="3600" b="1" dirty="0">
              <a:solidFill>
                <a:srgbClr val="7030A0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/>
              <a:t>من نماذج منحوتات العصر السومري القديم </a:t>
            </a:r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 مجموعة تماثيل عثر عليها في موقع تل اسمر ( </a:t>
            </a:r>
            <a:r>
              <a:rPr lang="ar-IQ" sz="3200" b="1" dirty="0" err="1" smtClean="0">
                <a:solidFill>
                  <a:srgbClr val="FF0000"/>
                </a:solidFill>
              </a:rPr>
              <a:t>اشنونا</a:t>
            </a:r>
            <a:r>
              <a:rPr lang="ar-IQ" sz="3200" b="1" dirty="0" smtClean="0">
                <a:solidFill>
                  <a:srgbClr val="FF0000"/>
                </a:solidFill>
              </a:rPr>
              <a:t> ) في معبد الاله </a:t>
            </a:r>
            <a:r>
              <a:rPr lang="ar-IQ" sz="3200" b="1" dirty="0" err="1" smtClean="0">
                <a:solidFill>
                  <a:srgbClr val="FF0000"/>
                </a:solidFill>
              </a:rPr>
              <a:t>آبو</a:t>
            </a:r>
            <a:r>
              <a:rPr lang="ar-IQ" sz="3200" b="1" dirty="0" smtClean="0">
                <a:solidFill>
                  <a:srgbClr val="FF0000"/>
                </a:solidFill>
              </a:rPr>
              <a:t> , وهي تماثيل لآلـــــــــــــــــهة وكهنة ومتعبدين  </a:t>
            </a:r>
            <a:endParaRPr lang="ar-IQ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3140967"/>
            <a:ext cx="8219256" cy="3213957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 descr="C:\Users\intel\Desktop\صور النحت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57364"/>
            <a:ext cx="8136904" cy="45239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66222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IQ" sz="2800" b="1" i="1" dirty="0" smtClean="0">
                <a:solidFill>
                  <a:srgbClr val="C00000"/>
                </a:solidFill>
              </a:rPr>
              <a:t>تمثال الاله </a:t>
            </a:r>
            <a:r>
              <a:rPr lang="ar-IQ" sz="2800" b="1" i="1" dirty="0" err="1" smtClean="0">
                <a:solidFill>
                  <a:srgbClr val="C00000"/>
                </a:solidFill>
              </a:rPr>
              <a:t>آبو</a:t>
            </a:r>
            <a:r>
              <a:rPr lang="ar-IQ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None/>
            </a:pPr>
            <a:r>
              <a:rPr lang="ar-IQ" dirty="0" smtClean="0"/>
              <a:t>	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اكبر التماثيل , يقف على منصة مستديرة ومزينة بمنحوتات بارزة , نصفه العلوي عاريا , يرتدي وزرة طويلة ومشدودة من الوسط بحزام , شعره طويل يتدلى على كتفيه , لحيته طويلة ومطلية </a:t>
            </a:r>
            <a:r>
              <a:rPr lang="ar-IQ" sz="3000" b="1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بالقير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, عيونه كبيرة ومطعمة </a:t>
            </a:r>
          </a:p>
          <a:p>
            <a:pPr algn="ctr">
              <a:buNone/>
            </a:pPr>
            <a:r>
              <a:rPr lang="ar-IQ" sz="2800" b="1" i="1" dirty="0" smtClean="0">
                <a:solidFill>
                  <a:srgbClr val="C00000"/>
                </a:solidFill>
              </a:rPr>
              <a:t>تمثال زوجة الاله </a:t>
            </a:r>
            <a:r>
              <a:rPr lang="ar-IQ" sz="2800" b="1" i="1" dirty="0" err="1" smtClean="0">
                <a:solidFill>
                  <a:srgbClr val="C00000"/>
                </a:solidFill>
              </a:rPr>
              <a:t>آبو</a:t>
            </a:r>
            <a:endParaRPr lang="ar-IQ" sz="2800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ar-IQ" sz="2000" dirty="0" smtClean="0">
                <a:solidFill>
                  <a:srgbClr val="002060"/>
                </a:solidFill>
              </a:rPr>
              <a:t>	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حجم التمثال اصغر , يقف على منصة مستديرة , ترتدي رداء طويل يغطي جميع اجزاء الجسم عدا الكتف </a:t>
            </a:r>
            <a:r>
              <a:rPr lang="ar-IQ" sz="3000" b="1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الايمن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, تحمل قدحا باليد اليمنى , شعرها مصفف ومطلي </a:t>
            </a:r>
            <a:r>
              <a:rPr lang="ar-IQ" sz="3000" b="1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بالقير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, العيون كبيرة ومطعمة </a:t>
            </a:r>
            <a:r>
              <a:rPr lang="ar-IQ" sz="3000" b="1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باحجار</a:t>
            </a:r>
            <a:r>
              <a:rPr lang="ar-IQ" sz="30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كريمة , الحواجب ملتصقة , الانف مكسور , الفم صغير </a:t>
            </a:r>
            <a:endParaRPr lang="ar-IQ" sz="30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C:\Users\intel\Desktop\صور النحت\mesopot_sumer_asmarfigs_l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" y="692696"/>
            <a:ext cx="3337560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392488" cy="544620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IQ" dirty="0" smtClean="0">
                <a:solidFill>
                  <a:srgbClr val="800080"/>
                </a:solidFill>
                <a:cs typeface="PT Bold Heading" pitchFamily="2" charset="-78"/>
              </a:rPr>
              <a:t>تمثال حاكم مدينة ماري </a:t>
            </a:r>
          </a:p>
          <a:p>
            <a:pPr algn="ctr">
              <a:buNone/>
            </a:pPr>
            <a:r>
              <a:rPr lang="ar-IQ" b="1" dirty="0" err="1" smtClean="0">
                <a:solidFill>
                  <a:srgbClr val="FF0000"/>
                </a:solidFill>
                <a:cs typeface="PT Bold Heading" pitchFamily="2" charset="-78"/>
              </a:rPr>
              <a:t>ابي </a:t>
            </a:r>
            <a:r>
              <a:rPr lang="ar-IQ" b="1" dirty="0" smtClean="0">
                <a:solidFill>
                  <a:srgbClr val="FF0000"/>
                </a:solidFill>
                <a:cs typeface="PT Bold Heading" pitchFamily="2" charset="-78"/>
              </a:rPr>
              <a:t>– ايل</a:t>
            </a:r>
          </a:p>
          <a:p>
            <a:pPr algn="ctr">
              <a:buNone/>
            </a:pPr>
            <a:endParaRPr lang="ar-IQ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>
              <a:buNone/>
            </a:pPr>
            <a:r>
              <a:rPr lang="ar-IQ" b="1" dirty="0" smtClean="0">
                <a:cs typeface="Akhbar MT" pitchFamily="2" charset="-78"/>
              </a:rPr>
              <a:t>	عثر على هذا التمثال في بقايا مدينة ماري التي تعرف </a:t>
            </a:r>
            <a:r>
              <a:rPr lang="ar-IQ" b="1" dirty="0" err="1" smtClean="0">
                <a:cs typeface="Akhbar MT" pitchFamily="2" charset="-78"/>
              </a:rPr>
              <a:t>بـ</a:t>
            </a:r>
            <a:r>
              <a:rPr lang="ar-IQ" b="1" dirty="0" smtClean="0">
                <a:cs typeface="Akhbar MT" pitchFamily="2" charset="-78"/>
              </a:rPr>
              <a:t> (  تل </a:t>
            </a:r>
            <a:r>
              <a:rPr lang="ar-IQ" b="1" dirty="0" err="1" smtClean="0">
                <a:cs typeface="Akhbar MT" pitchFamily="2" charset="-78"/>
              </a:rPr>
              <a:t>الحريري ) ...</a:t>
            </a:r>
            <a:endParaRPr lang="ar-IQ" b="1" dirty="0" smtClean="0">
              <a:cs typeface="Akhbar MT" pitchFamily="2" charset="-78"/>
            </a:endParaRPr>
          </a:p>
          <a:p>
            <a:pPr>
              <a:buNone/>
            </a:pPr>
            <a:endParaRPr lang="ar-IQ" b="1" dirty="0" smtClean="0">
              <a:cs typeface="Akhbar MT" pitchFamily="2" charset="-78"/>
            </a:endParaRPr>
          </a:p>
          <a:p>
            <a:r>
              <a:rPr lang="ar-IQ" sz="2400" b="1" dirty="0" smtClean="0">
                <a:cs typeface="Akhbar MT" pitchFamily="2" charset="-78"/>
              </a:rPr>
              <a:t>نفذ هذا التمثال بوضعية الجلوس على الكرسي </a:t>
            </a:r>
          </a:p>
          <a:p>
            <a:r>
              <a:rPr lang="ar-IQ" sz="2400" b="1" dirty="0" smtClean="0">
                <a:cs typeface="Akhbar MT" pitchFamily="2" charset="-78"/>
              </a:rPr>
              <a:t>يرتدي وزرة مصنوعة من الصوف وجلد الاغنام </a:t>
            </a:r>
          </a:p>
          <a:p>
            <a:r>
              <a:rPr lang="ar-IQ" sz="2400" b="1" dirty="0" smtClean="0">
                <a:cs typeface="Akhbar MT" pitchFamily="2" charset="-78"/>
              </a:rPr>
              <a:t>الجزء العلوي عاريا</a:t>
            </a:r>
          </a:p>
          <a:p>
            <a:r>
              <a:rPr lang="ar-IQ" sz="2400" b="1" dirty="0" smtClean="0">
                <a:cs typeface="Akhbar MT" pitchFamily="2" charset="-78"/>
              </a:rPr>
              <a:t>حليق الراس وله لحية كثيفة</a:t>
            </a:r>
          </a:p>
          <a:p>
            <a:r>
              <a:rPr lang="ar-IQ" sz="2400" b="1" dirty="0" smtClean="0">
                <a:cs typeface="Akhbar MT" pitchFamily="2" charset="-78"/>
              </a:rPr>
              <a:t>العيون مطعمة </a:t>
            </a:r>
            <a:r>
              <a:rPr lang="ar-IQ" sz="2400" b="1" dirty="0" err="1" smtClean="0">
                <a:cs typeface="Akhbar MT" pitchFamily="2" charset="-78"/>
              </a:rPr>
              <a:t>باحجار</a:t>
            </a:r>
            <a:r>
              <a:rPr lang="ar-IQ" sz="2400" b="1" dirty="0" smtClean="0">
                <a:cs typeface="Akhbar MT" pitchFamily="2" charset="-78"/>
              </a:rPr>
              <a:t> اللازورد </a:t>
            </a:r>
            <a:r>
              <a:rPr lang="ar-IQ" sz="2400" b="1" dirty="0" err="1" smtClean="0">
                <a:cs typeface="Akhbar MT" pitchFamily="2" charset="-78"/>
              </a:rPr>
              <a:t>والاصداف</a:t>
            </a:r>
            <a:r>
              <a:rPr lang="ar-IQ" sz="2400" b="1" dirty="0" smtClean="0">
                <a:cs typeface="Akhbar MT" pitchFamily="2" charset="-78"/>
              </a:rPr>
              <a:t> ومثبتة </a:t>
            </a:r>
            <a:r>
              <a:rPr lang="ar-IQ" sz="2400" b="1" dirty="0" err="1" smtClean="0">
                <a:cs typeface="Akhbar MT" pitchFamily="2" charset="-78"/>
              </a:rPr>
              <a:t>بالقير</a:t>
            </a:r>
            <a:endParaRPr lang="ar-IQ" sz="2400" b="1" dirty="0" smtClean="0">
              <a:cs typeface="Akhbar MT" pitchFamily="2" charset="-78"/>
            </a:endParaRPr>
          </a:p>
          <a:p>
            <a:r>
              <a:rPr lang="ar-IQ" sz="2400" b="1" dirty="0" smtClean="0">
                <a:cs typeface="Akhbar MT" pitchFamily="2" charset="-78"/>
              </a:rPr>
              <a:t>اهتم الفنان </a:t>
            </a:r>
            <a:r>
              <a:rPr lang="ar-IQ" sz="2400" b="1" dirty="0" err="1" smtClean="0">
                <a:cs typeface="Akhbar MT" pitchFamily="2" charset="-78"/>
              </a:rPr>
              <a:t>باظهار</a:t>
            </a:r>
            <a:r>
              <a:rPr lang="ar-IQ" sz="2400" b="1" dirty="0" smtClean="0">
                <a:cs typeface="Akhbar MT" pitchFamily="2" charset="-78"/>
              </a:rPr>
              <a:t> العضلات وتضخيم الكتفين</a:t>
            </a:r>
          </a:p>
          <a:p>
            <a:r>
              <a:rPr lang="ar-IQ" b="1" dirty="0" smtClean="0">
                <a:cs typeface="Akhbar MT" pitchFamily="2" charset="-78"/>
              </a:rPr>
              <a:t>منفذ </a:t>
            </a:r>
            <a:r>
              <a:rPr lang="ar-IQ" b="1" dirty="0" err="1" smtClean="0">
                <a:cs typeface="Akhbar MT" pitchFamily="2" charset="-78"/>
              </a:rPr>
              <a:t>باسلوب</a:t>
            </a:r>
            <a:r>
              <a:rPr lang="ar-IQ" b="1" dirty="0" smtClean="0">
                <a:cs typeface="Akhbar MT" pitchFamily="2" charset="-78"/>
              </a:rPr>
              <a:t> واقعي </a:t>
            </a:r>
          </a:p>
          <a:p>
            <a:pPr>
              <a:buNone/>
            </a:pPr>
            <a:endParaRPr lang="ar-IQ" b="1" dirty="0">
              <a:cs typeface="Akhbar MT" pitchFamily="2" charset="-78"/>
            </a:endParaRPr>
          </a:p>
        </p:txBody>
      </p:sp>
      <p:pic>
        <p:nvPicPr>
          <p:cNvPr id="1026" name="Picture 2" descr="D:\فنون العراق القديم\صور النحت\sumerianblueeye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828" y="908051"/>
            <a:ext cx="3140108" cy="4897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>
                <a:cs typeface="PT Bold Heading" pitchFamily="2" charset="-78"/>
              </a:rPr>
              <a:t>النحت المجسم في العصر الاكدي     </a:t>
            </a:r>
            <a:endParaRPr lang="ar-IQ" sz="3600" dirty="0"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مميزات النحت المجسم في هذا العصر</a:t>
            </a:r>
          </a:p>
          <a:p>
            <a:pPr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1. </a:t>
            </a:r>
            <a:r>
              <a:rPr lang="ar-IQ" sz="3200" b="1" dirty="0" err="1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احجام</a:t>
            </a: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 المنحوتات كبيرة وتقترب الى </a:t>
            </a:r>
            <a:r>
              <a:rPr lang="ar-IQ" sz="3200" b="1" dirty="0" err="1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الاحجام</a:t>
            </a: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 الطبيعية.</a:t>
            </a:r>
          </a:p>
          <a:p>
            <a:pPr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2. اهتم الفنان بالناحية التشريحية و اظهار العضلات في الجسم. </a:t>
            </a:r>
          </a:p>
          <a:p>
            <a:pPr>
              <a:buNone/>
            </a:pPr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3. اهتم الفنان</a:t>
            </a:r>
            <a:r>
              <a:rPr lang="ar-IQ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 بالتفاصيل الداخلية كملامح الوجه او الملابس وزينتها. </a:t>
            </a:r>
          </a:p>
          <a:p>
            <a:pPr>
              <a:buNone/>
            </a:pPr>
            <a:r>
              <a:rPr lang="ar-IQ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Akhbar MT" pitchFamily="2" charset="-78"/>
              </a:rPr>
              <a:t> 4. المنحوتات كان اغلبها </a:t>
            </a:r>
            <a:r>
              <a:rPr lang="ar-IQ" sz="2800" b="1" dirty="0" smtClean="0">
                <a:solidFill>
                  <a:schemeClr val="accent1">
                    <a:lumMod val="50000"/>
                  </a:schemeClr>
                </a:solidFill>
                <a:latin typeface="Andalus" pitchFamily="18" charset="-78"/>
                <a:cs typeface="Mudir MT" pitchFamily="2" charset="-78"/>
              </a:rPr>
              <a:t>منفذ باسلوب واقعي</a:t>
            </a:r>
            <a:endParaRPr lang="ar-IQ" sz="2800" b="1" dirty="0">
              <a:solidFill>
                <a:schemeClr val="accent1">
                  <a:lumMod val="50000"/>
                </a:schemeClr>
              </a:solidFill>
              <a:latin typeface="Andalus" pitchFamily="18" charset="-78"/>
              <a:cs typeface="Mudir MT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95936" y="764704"/>
            <a:ext cx="4690864" cy="5590221"/>
          </a:xfrm>
        </p:spPr>
        <p:txBody>
          <a:bodyPr>
            <a:normAutofit/>
          </a:bodyPr>
          <a:lstStyle/>
          <a:p>
            <a:pPr algn="ctr"/>
            <a:r>
              <a:rPr lang="ar-IQ" sz="2400" b="1" dirty="0" smtClean="0">
                <a:solidFill>
                  <a:srgbClr val="FF0000"/>
                </a:solidFill>
              </a:rPr>
              <a:t>من نماذج النحت المجسم  في العصر الاكدي</a:t>
            </a:r>
          </a:p>
          <a:p>
            <a:pPr algn="ctr">
              <a:buNone/>
            </a:pPr>
            <a:endParaRPr lang="ar-IQ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FF0000"/>
                </a:solidFill>
              </a:rPr>
              <a:t>  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تمثال رجل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واقف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لحيته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طويلة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فاقد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الراس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مفتول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العضلات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شابك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الايدي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الجزء العلوي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عاري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يرتدي وزرة طويلة تصل الى كاحل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القدمين </a:t>
            </a: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مشدودة من الوسط بحزام </a:t>
            </a:r>
            <a:r>
              <a:rPr lang="ar-IQ" sz="3200" b="1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عريض .</a:t>
            </a:r>
            <a:endParaRPr lang="ar-IQ" sz="3200" b="1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IQ" sz="3200" b="1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 عثر عليه في مدينة اشور  </a:t>
            </a:r>
            <a:endParaRPr lang="ar-IQ" sz="3200" b="1" dirty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D:\فنون العراق القديم\صور النحت\Picture 2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692696"/>
            <a:ext cx="2952329" cy="56620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151</Words>
  <Application>Microsoft Office PowerPoint</Application>
  <PresentationFormat>عرض على الشاشة (3:4)‏</PresentationFormat>
  <Paragraphs>37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               فن النحت المجسم </vt:lpstr>
      <vt:lpstr>الشريحة 2</vt:lpstr>
      <vt:lpstr>من نماذج منحوتات العصر السومري القديم   مجموعة تماثيل عثر عليها في موقع تل اسمر ( اشنونا ) في معبد الاله آبو , وهي تماثيل لآلـــــــــــــــــهة وكهنة ومتعبدين  </vt:lpstr>
      <vt:lpstr>الشريحة 4</vt:lpstr>
      <vt:lpstr>الشريحة 5</vt:lpstr>
      <vt:lpstr>النحت المجسم في العصر الاكدي     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</dc:title>
  <dc:creator>intel</dc:creator>
  <cp:lastModifiedBy>Mohamed</cp:lastModifiedBy>
  <cp:revision>67</cp:revision>
  <dcterms:created xsi:type="dcterms:W3CDTF">2015-01-04T18:51:15Z</dcterms:created>
  <dcterms:modified xsi:type="dcterms:W3CDTF">2016-03-14T16:59:29Z</dcterms:modified>
</cp:coreProperties>
</file>