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68" r:id="rId1"/>
  </p:sldMasterIdLst>
  <p:sldIdLst>
    <p:sldId id="274" r:id="rId2"/>
    <p:sldId id="275" r:id="rId3"/>
    <p:sldId id="276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انتشار الخط المسماري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375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انتشار الخط المسماري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3036964"/>
          </a:xfrm>
        </p:spPr>
        <p:txBody>
          <a:bodyPr>
            <a:normAutofit/>
          </a:bodyPr>
          <a:lstStyle/>
          <a:p>
            <a:pPr lvl="6" algn="just"/>
            <a:r>
              <a:rPr lang="ar-IQ" sz="3000" dirty="0" smtClean="0">
                <a:solidFill>
                  <a:schemeClr val="tx1"/>
                </a:solidFill>
              </a:rPr>
              <a:t>شارك </a:t>
            </a:r>
            <a:r>
              <a:rPr lang="ar-IQ" sz="3000" dirty="0" err="1" smtClean="0">
                <a:solidFill>
                  <a:schemeClr val="tx1"/>
                </a:solidFill>
              </a:rPr>
              <a:t>الأكديون</a:t>
            </a:r>
            <a:r>
              <a:rPr lang="ar-IQ" sz="3000" dirty="0" smtClean="0">
                <a:solidFill>
                  <a:schemeClr val="tx1"/>
                </a:solidFill>
              </a:rPr>
              <a:t> وهم من </a:t>
            </a:r>
            <a:r>
              <a:rPr lang="ar-IQ" sz="3000" dirty="0" err="1" smtClean="0">
                <a:solidFill>
                  <a:schemeClr val="tx1"/>
                </a:solidFill>
              </a:rPr>
              <a:t>اقوام</a:t>
            </a:r>
            <a:r>
              <a:rPr lang="ar-IQ" sz="3000" dirty="0" smtClean="0">
                <a:solidFill>
                  <a:schemeClr val="tx1"/>
                </a:solidFill>
              </a:rPr>
              <a:t> الجزيرة العربية مع السومريون في بناء حضارة العراق القديمة , وقد سكنوا في بداية </a:t>
            </a:r>
            <a:r>
              <a:rPr lang="ar-IQ" sz="3000" dirty="0" err="1" smtClean="0">
                <a:solidFill>
                  <a:schemeClr val="tx1"/>
                </a:solidFill>
              </a:rPr>
              <a:t>الا</a:t>
            </a:r>
            <a:r>
              <a:rPr lang="ar-IQ" sz="3000" dirty="0" smtClean="0">
                <a:solidFill>
                  <a:schemeClr val="tx1"/>
                </a:solidFill>
              </a:rPr>
              <a:t> مر المنطقة الجنوبية من بلاد الرافدين وتعايشوا مع السومريون وأثروا وتأثروا بهم , حتى </a:t>
            </a:r>
            <a:r>
              <a:rPr lang="ar-IQ" sz="3000" dirty="0" err="1" smtClean="0">
                <a:solidFill>
                  <a:schemeClr val="tx1"/>
                </a:solidFill>
              </a:rPr>
              <a:t>انهم</a:t>
            </a:r>
            <a:r>
              <a:rPr lang="ar-IQ" sz="3000" dirty="0" smtClean="0">
                <a:solidFill>
                  <a:schemeClr val="tx1"/>
                </a:solidFill>
              </a:rPr>
              <a:t> اقتبسوا منهم الخط المسماري لتدوين لغتهم </a:t>
            </a:r>
            <a:r>
              <a:rPr lang="ar-IQ" sz="3000" dirty="0" err="1" smtClean="0">
                <a:solidFill>
                  <a:schemeClr val="tx1"/>
                </a:solidFill>
              </a:rPr>
              <a:t>بها</a:t>
            </a:r>
            <a:r>
              <a:rPr lang="ar-IQ" sz="3000" dirty="0" smtClean="0">
                <a:solidFill>
                  <a:schemeClr val="tx1"/>
                </a:solidFill>
              </a:rPr>
              <a:t> . </a:t>
            </a:r>
            <a:endParaRPr lang="ar-IQ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0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هذا الثراء الحضاري المتكون من مزيج من اللغتين السومرية </a:t>
            </a:r>
            <a:r>
              <a:rPr lang="ar-IQ" dirty="0" err="1" smtClean="0"/>
              <a:t>والأكدية</a:t>
            </a:r>
            <a:r>
              <a:rPr lang="ar-IQ" dirty="0" smtClean="0"/>
              <a:t> , ولم يقتصر على القسم الجنوبي  لبلاد الرافدين , بل تعدى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اقسام</a:t>
            </a:r>
            <a:r>
              <a:rPr lang="ar-IQ" dirty="0" smtClean="0"/>
              <a:t> عديدة </a:t>
            </a:r>
            <a:r>
              <a:rPr lang="ar-IQ" dirty="0" err="1" smtClean="0"/>
              <a:t>اخرى</a:t>
            </a:r>
            <a:r>
              <a:rPr lang="ar-IQ" dirty="0" smtClean="0"/>
              <a:t> وفي بلدان </a:t>
            </a:r>
            <a:r>
              <a:rPr lang="ar-IQ" dirty="0" err="1" smtClean="0"/>
              <a:t>اخرى</a:t>
            </a:r>
            <a:r>
              <a:rPr lang="ar-IQ" dirty="0" smtClean="0"/>
              <a:t> مجاورة , كما هو الحال في مدينة (</a:t>
            </a:r>
            <a:r>
              <a:rPr lang="ar-IQ" dirty="0" err="1" smtClean="0"/>
              <a:t>ايبلا</a:t>
            </a:r>
            <a:r>
              <a:rPr lang="ar-IQ" dirty="0" smtClean="0"/>
              <a:t>) القديمة (تل </a:t>
            </a:r>
            <a:r>
              <a:rPr lang="ar-IQ" dirty="0" err="1" smtClean="0"/>
              <a:t>مرديخ</a:t>
            </a:r>
            <a:r>
              <a:rPr lang="ar-IQ" dirty="0" smtClean="0"/>
              <a:t> حالياً).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45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يقع قرب مدينة حلب السورية , واقتبس </a:t>
            </a:r>
            <a:r>
              <a:rPr lang="ar-IQ" dirty="0" err="1" smtClean="0"/>
              <a:t>العيلاميون</a:t>
            </a:r>
            <a:r>
              <a:rPr lang="ar-IQ" dirty="0" smtClean="0"/>
              <a:t> في بلاد فارس الخط المسماري ودونوا لغتهم </a:t>
            </a:r>
            <a:r>
              <a:rPr lang="ar-IQ" dirty="0" err="1" smtClean="0"/>
              <a:t>به</a:t>
            </a:r>
            <a:r>
              <a:rPr lang="ar-IQ" dirty="0" smtClean="0"/>
              <a:t> , ومعظم نصوصهم وصلتنا من مدينة سوسة </a:t>
            </a:r>
            <a:r>
              <a:rPr lang="ar-IQ" dirty="0" err="1" smtClean="0"/>
              <a:t>العيلامية</a:t>
            </a:r>
            <a:r>
              <a:rPr lang="ar-IQ" dirty="0" smtClean="0"/>
              <a:t> , واقتبس الحيثيون الخط المسماري ودونوا نصوصهم باللغة البابلية , </a:t>
            </a:r>
            <a:r>
              <a:rPr lang="ar-IQ" dirty="0" err="1" smtClean="0"/>
              <a:t>اما</a:t>
            </a:r>
            <a:r>
              <a:rPr lang="ar-IQ" dirty="0" smtClean="0"/>
              <a:t> موطن سكناهم فهو تركيا 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2189185"/>
            <a:ext cx="8158162" cy="4097335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just"/>
            <a:r>
              <a:rPr lang="ar-IQ" dirty="0" smtClean="0"/>
              <a:t>استخدم الخط المسماري </a:t>
            </a:r>
            <a:r>
              <a:rPr lang="ar-IQ" dirty="0" err="1" smtClean="0"/>
              <a:t>ايضاً</a:t>
            </a:r>
            <a:r>
              <a:rPr lang="ar-IQ" dirty="0" smtClean="0"/>
              <a:t> في تدوين النصوص الحورية . </a:t>
            </a:r>
            <a:r>
              <a:rPr lang="ar-IQ" dirty="0" err="1" smtClean="0"/>
              <a:t>والحوريون</a:t>
            </a:r>
            <a:r>
              <a:rPr lang="ar-IQ" dirty="0" smtClean="0"/>
              <a:t> هم </a:t>
            </a:r>
            <a:r>
              <a:rPr lang="ar-IQ" dirty="0" err="1" smtClean="0"/>
              <a:t>اقوام</a:t>
            </a:r>
            <a:r>
              <a:rPr lang="ar-IQ" dirty="0" smtClean="0"/>
              <a:t> ظهروا بحدود الألف الثالث </a:t>
            </a:r>
            <a:r>
              <a:rPr lang="ar-IQ" dirty="0" err="1" smtClean="0"/>
              <a:t>ق</a:t>
            </a:r>
            <a:r>
              <a:rPr lang="ar-IQ" dirty="0" smtClean="0"/>
              <a:t>.م في منطقة </a:t>
            </a:r>
            <a:r>
              <a:rPr lang="ar-IQ" dirty="0" err="1" smtClean="0"/>
              <a:t>اعالى</a:t>
            </a:r>
            <a:r>
              <a:rPr lang="ar-IQ" dirty="0" smtClean="0"/>
              <a:t> الفرات في شمال سوريا وكونوا دولة عرفت بالدولة </a:t>
            </a:r>
            <a:r>
              <a:rPr lang="ar-IQ" dirty="0" err="1" smtClean="0"/>
              <a:t>الميتانية</a:t>
            </a:r>
            <a:r>
              <a:rPr lang="ar-IQ" dirty="0" smtClean="0"/>
              <a:t> بحدود الألف 1500ق.م 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وكشفت النصوص الحورية في مواقع مدن ماري </a:t>
            </a:r>
            <a:r>
              <a:rPr lang="ar-IQ" dirty="0" err="1" smtClean="0"/>
              <a:t>واوغاريت</a:t>
            </a:r>
            <a:r>
              <a:rPr lang="ar-IQ" dirty="0" smtClean="0"/>
              <a:t> في سوريا ,كما وصل الخط المسماري </a:t>
            </a:r>
            <a:r>
              <a:rPr lang="ar-IQ" dirty="0" err="1" smtClean="0"/>
              <a:t>ايضاً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مصر , </a:t>
            </a:r>
            <a:r>
              <a:rPr lang="ar-IQ" dirty="0" err="1" smtClean="0"/>
              <a:t>اذ</a:t>
            </a:r>
            <a:r>
              <a:rPr lang="ar-IQ" dirty="0" smtClean="0"/>
              <a:t> تم العثور على رقم طينية مدونة بالخط المسماري والمكتشفة في تل العمارنة وهو الموقع القديم لعاصمة اخناتون (1367-1350ق.م)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حل رموز الخط المسماري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بدأت المحاولات </a:t>
            </a:r>
            <a:r>
              <a:rPr lang="ar-IQ" dirty="0" err="1" smtClean="0"/>
              <a:t>الاولى</a:t>
            </a:r>
            <a:r>
              <a:rPr lang="ar-IQ" dirty="0" smtClean="0"/>
              <a:t> لحل رموز </a:t>
            </a:r>
            <a:r>
              <a:rPr lang="ar-IQ" dirty="0" err="1" smtClean="0"/>
              <a:t>الالخط</a:t>
            </a:r>
            <a:r>
              <a:rPr lang="ar-IQ" dirty="0" smtClean="0"/>
              <a:t> المسماري مذ </a:t>
            </a:r>
            <a:r>
              <a:rPr lang="ar-IQ" dirty="0" err="1" smtClean="0"/>
              <a:t>اواخر</a:t>
            </a:r>
            <a:r>
              <a:rPr lang="ar-IQ" dirty="0" smtClean="0"/>
              <a:t> القرن الثامن عشر ومطلع القرن الثامن عشر ومطلع القرن التاسع عشر الميلادي , وقد شارك في هذه المحاولات العديد من الباحثين ومنهم (</a:t>
            </a:r>
            <a:r>
              <a:rPr lang="ar-IQ" dirty="0" err="1" smtClean="0"/>
              <a:t>كارستين</a:t>
            </a:r>
            <a:r>
              <a:rPr lang="ar-IQ" dirty="0" smtClean="0"/>
              <a:t> </a:t>
            </a:r>
            <a:r>
              <a:rPr lang="ar-IQ" dirty="0" err="1" smtClean="0"/>
              <a:t>نيبور</a:t>
            </a:r>
            <a:r>
              <a:rPr lang="ar-IQ" dirty="0" smtClean="0"/>
              <a:t>) وكذلك (فريدريك </a:t>
            </a:r>
            <a:r>
              <a:rPr lang="ar-IQ" dirty="0" err="1" smtClean="0"/>
              <a:t>كروتفيد</a:t>
            </a:r>
            <a:r>
              <a:rPr lang="ar-IQ" dirty="0" smtClean="0"/>
              <a:t>) 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وتشبه قصة حل </a:t>
            </a:r>
            <a:r>
              <a:rPr lang="ar-IQ" dirty="0" err="1" smtClean="0"/>
              <a:t>ر</a:t>
            </a:r>
            <a:r>
              <a:rPr lang="ar-IQ" dirty="0" smtClean="0"/>
              <a:t> موز الخط المسماري قصة حل رموز الخط الهيروغليفي (خط حضارة وادي النيل) , </a:t>
            </a:r>
            <a:r>
              <a:rPr lang="ar-IQ" dirty="0" err="1" smtClean="0"/>
              <a:t>اذ</a:t>
            </a:r>
            <a:r>
              <a:rPr lang="ar-IQ" dirty="0" smtClean="0"/>
              <a:t> وجد مفتاح الحل في كلا الحالتين </a:t>
            </a:r>
            <a:r>
              <a:rPr lang="ar-IQ" dirty="0" err="1" smtClean="0"/>
              <a:t>لأكتشاف</a:t>
            </a:r>
            <a:r>
              <a:rPr lang="ar-IQ" dirty="0" smtClean="0"/>
              <a:t> نصوص قديمة مدونة بثلاث لغات احدهما ترجمة للأخرى , وكانت </a:t>
            </a:r>
            <a:r>
              <a:rPr lang="ar-IQ" dirty="0" err="1" smtClean="0"/>
              <a:t>احدى</a:t>
            </a:r>
            <a:r>
              <a:rPr lang="ar-IQ" dirty="0" smtClean="0"/>
              <a:t> هذه اللغات الثلاثة معروفة في اليونانية في حالة حجر الرشيد كانت مفتاح حل رموز الهيروغليفية , والفارسية القديمة في حالة حل رموز الخط المسماري.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316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انتشار الخط المسماري </vt:lpstr>
      <vt:lpstr>انتشار الخط المسماري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حل رموز الخط المسماري 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اللغات القديمة والكتابة في بلاد الرافدين:</dc:title>
  <dc:creator>DELL</dc:creator>
  <cp:lastModifiedBy>mustafa</cp:lastModifiedBy>
  <cp:revision>13</cp:revision>
  <dcterms:created xsi:type="dcterms:W3CDTF">2014-04-14T19:05:08Z</dcterms:created>
  <dcterms:modified xsi:type="dcterms:W3CDTF">2016-03-28T06:28:29Z</dcterms:modified>
</cp:coreProperties>
</file>