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u="sng" dirty="0" smtClean="0"/>
              <a:t>تاريخ اللغات </a:t>
            </a:r>
            <a:r>
              <a:rPr lang="ar-IQ" b="1" u="sng" smtClean="0"/>
              <a:t>القديمة 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يقع قرب مدينة حلب السورية , واقتبس </a:t>
            </a:r>
            <a:r>
              <a:rPr lang="ar-IQ" dirty="0" err="1" smtClean="0"/>
              <a:t>العيلاميون</a:t>
            </a:r>
            <a:r>
              <a:rPr lang="ar-IQ" dirty="0" smtClean="0"/>
              <a:t> في بلاد فارس الخط المسماري ودونوا لغتهم </a:t>
            </a:r>
            <a:r>
              <a:rPr lang="ar-IQ" dirty="0" err="1" smtClean="0"/>
              <a:t>به</a:t>
            </a:r>
            <a:r>
              <a:rPr lang="ar-IQ" dirty="0" smtClean="0"/>
              <a:t> , ومعظم نصوصهم وصلتنا من مدينة سوسة </a:t>
            </a:r>
            <a:r>
              <a:rPr lang="ar-IQ" dirty="0" err="1" smtClean="0"/>
              <a:t>العيلامية</a:t>
            </a:r>
            <a:r>
              <a:rPr lang="ar-IQ" dirty="0" smtClean="0"/>
              <a:t> , واقتبس الحيثيون الخط المسماري ودونوا نصوصهم باللغة البابلية , </a:t>
            </a:r>
            <a:r>
              <a:rPr lang="ar-IQ" dirty="0" err="1" smtClean="0"/>
              <a:t>اما</a:t>
            </a:r>
            <a:r>
              <a:rPr lang="ar-IQ" dirty="0" smtClean="0"/>
              <a:t> موطن سكناهم فهو تركيا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2189185"/>
            <a:ext cx="8158162" cy="4097335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just"/>
            <a:r>
              <a:rPr lang="ar-IQ" dirty="0" smtClean="0"/>
              <a:t>استخدم الخط المسماري </a:t>
            </a:r>
            <a:r>
              <a:rPr lang="ar-IQ" dirty="0" err="1" smtClean="0"/>
              <a:t>ايضاً</a:t>
            </a:r>
            <a:r>
              <a:rPr lang="ar-IQ" dirty="0" smtClean="0"/>
              <a:t> في تدوين النصوص الحورية . </a:t>
            </a:r>
            <a:r>
              <a:rPr lang="ar-IQ" dirty="0" err="1" smtClean="0"/>
              <a:t>والحوريون</a:t>
            </a:r>
            <a:r>
              <a:rPr lang="ar-IQ" dirty="0" smtClean="0"/>
              <a:t> هم </a:t>
            </a:r>
            <a:r>
              <a:rPr lang="ar-IQ" dirty="0" err="1" smtClean="0"/>
              <a:t>اقوام</a:t>
            </a:r>
            <a:r>
              <a:rPr lang="ar-IQ" dirty="0" smtClean="0"/>
              <a:t> ظهروا بحدود الألف الثالث </a:t>
            </a:r>
            <a:r>
              <a:rPr lang="ar-IQ" dirty="0" err="1" smtClean="0"/>
              <a:t>ق</a:t>
            </a:r>
            <a:r>
              <a:rPr lang="ar-IQ" dirty="0" smtClean="0"/>
              <a:t>.م في منطقة </a:t>
            </a:r>
            <a:r>
              <a:rPr lang="ar-IQ" dirty="0" err="1" smtClean="0"/>
              <a:t>اعالى</a:t>
            </a:r>
            <a:r>
              <a:rPr lang="ar-IQ" dirty="0" smtClean="0"/>
              <a:t> الفرات في شمال سوريا وكونوا دولة عرفت بالدولة </a:t>
            </a:r>
            <a:r>
              <a:rPr lang="ar-IQ" dirty="0" err="1" smtClean="0"/>
              <a:t>الميتانية</a:t>
            </a:r>
            <a:r>
              <a:rPr lang="ar-IQ" dirty="0" smtClean="0"/>
              <a:t> بحدود الألف 1500ق.م 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وكشفت النصوص الحورية في مواقع مدن ماري </a:t>
            </a:r>
            <a:r>
              <a:rPr lang="ar-IQ" dirty="0" err="1" smtClean="0"/>
              <a:t>واوغاريت</a:t>
            </a:r>
            <a:r>
              <a:rPr lang="ar-IQ" dirty="0" smtClean="0"/>
              <a:t> في سوريا ,كما وصل الخط المسماري </a:t>
            </a:r>
            <a:r>
              <a:rPr lang="ar-IQ" dirty="0" err="1" smtClean="0"/>
              <a:t>ايضاً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مصر , </a:t>
            </a:r>
            <a:r>
              <a:rPr lang="ar-IQ" dirty="0" err="1" smtClean="0"/>
              <a:t>اذ</a:t>
            </a:r>
            <a:r>
              <a:rPr lang="ar-IQ" dirty="0" smtClean="0"/>
              <a:t> تم العثور على رقم طينية مدونة بالخط المسماري والمكتشفة في تل العمارنة وهو الموقع القديم لعاصمة اخناتون (1367-1350ق.م)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حل رموز الخط المسماري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بدأت المحاولات </a:t>
            </a:r>
            <a:r>
              <a:rPr lang="ar-IQ" dirty="0" err="1" smtClean="0"/>
              <a:t>الاولى</a:t>
            </a:r>
            <a:r>
              <a:rPr lang="ar-IQ" dirty="0" smtClean="0"/>
              <a:t> لحل رموز </a:t>
            </a:r>
            <a:r>
              <a:rPr lang="ar-IQ" dirty="0" err="1" smtClean="0"/>
              <a:t>الالخط</a:t>
            </a:r>
            <a:r>
              <a:rPr lang="ar-IQ" dirty="0" smtClean="0"/>
              <a:t> المسماري مذ </a:t>
            </a:r>
            <a:r>
              <a:rPr lang="ar-IQ" dirty="0" err="1" smtClean="0"/>
              <a:t>اواخر</a:t>
            </a:r>
            <a:r>
              <a:rPr lang="ar-IQ" dirty="0" smtClean="0"/>
              <a:t> القرن الثامن عشر ومطلع القرن الثامن عشر ومطلع القرن التاسع عشر الميلادي , وقد شارك في هذه المحاولات العديد من الباحثين ومنهم (</a:t>
            </a:r>
            <a:r>
              <a:rPr lang="ar-IQ" dirty="0" err="1" smtClean="0"/>
              <a:t>كارستين</a:t>
            </a:r>
            <a:r>
              <a:rPr lang="ar-IQ" dirty="0" smtClean="0"/>
              <a:t> </a:t>
            </a:r>
            <a:r>
              <a:rPr lang="ar-IQ" dirty="0" err="1" smtClean="0"/>
              <a:t>نيبور</a:t>
            </a:r>
            <a:r>
              <a:rPr lang="ar-IQ" dirty="0" smtClean="0"/>
              <a:t>) وكذلك (فريدريك </a:t>
            </a:r>
            <a:r>
              <a:rPr lang="ar-IQ" dirty="0" err="1" smtClean="0"/>
              <a:t>كروتفيد</a:t>
            </a:r>
            <a:r>
              <a:rPr lang="ar-IQ" dirty="0" smtClean="0"/>
              <a:t>) 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وتشبه قصة حل </a:t>
            </a:r>
            <a:r>
              <a:rPr lang="ar-IQ" dirty="0" err="1" smtClean="0"/>
              <a:t>ر</a:t>
            </a:r>
            <a:r>
              <a:rPr lang="ar-IQ" dirty="0" smtClean="0"/>
              <a:t> موز الخط المسماري قصة حل رموز الخط الهيروغليفي (خط حضارة وادي النيل) , </a:t>
            </a:r>
            <a:r>
              <a:rPr lang="ar-IQ" dirty="0" err="1" smtClean="0"/>
              <a:t>اذ</a:t>
            </a:r>
            <a:r>
              <a:rPr lang="ar-IQ" dirty="0" smtClean="0"/>
              <a:t> وجد مفتاح الحل في كلا الحالتين </a:t>
            </a:r>
            <a:r>
              <a:rPr lang="ar-IQ" dirty="0" err="1" smtClean="0"/>
              <a:t>لأكتشاف</a:t>
            </a:r>
            <a:r>
              <a:rPr lang="ar-IQ" dirty="0" smtClean="0"/>
              <a:t> نصوص قديمة مدونة بثلاث لغات احدهما ترجمة للأخرى , وكانت </a:t>
            </a:r>
            <a:r>
              <a:rPr lang="ar-IQ" dirty="0" err="1" smtClean="0"/>
              <a:t>احدى</a:t>
            </a:r>
            <a:r>
              <a:rPr lang="ar-IQ" dirty="0" smtClean="0"/>
              <a:t> هذه اللغات الثلاثة معروفة في اليونانية في حالة حجر الرشيد كانت مفتاح حل رموز الهيروغليفية , والفارسية القديمة في حالة حل رموز الخط المسماري.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ميز الباحثون </a:t>
            </a:r>
            <a:r>
              <a:rPr lang="ar-IQ" dirty="0" err="1" smtClean="0"/>
              <a:t>انواع</a:t>
            </a:r>
            <a:r>
              <a:rPr lang="ar-IQ" dirty="0" smtClean="0"/>
              <a:t> مختلفة من اللغات الأثرية القديمة التي تكلم </a:t>
            </a:r>
            <a:r>
              <a:rPr lang="ar-IQ" dirty="0" err="1" smtClean="0"/>
              <a:t>بها</a:t>
            </a:r>
            <a:r>
              <a:rPr lang="ar-IQ" dirty="0" smtClean="0"/>
              <a:t> بنو البشر. البعض من هذه اللغات اندثر </a:t>
            </a:r>
            <a:r>
              <a:rPr lang="ar-IQ" dirty="0" err="1" smtClean="0"/>
              <a:t>واصبح</a:t>
            </a:r>
            <a:r>
              <a:rPr lang="ar-IQ" dirty="0" smtClean="0"/>
              <a:t> من اللغات الميتة , والبعض الآخر مازال مستخدما حتى يومنا هذا. والعلم الذي يختص في دراسة هذه اللغات يسمى بعلم اللغات . قسم الباحثون هذه اللغات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عوائل</a:t>
            </a:r>
            <a:r>
              <a:rPr lang="ar-IQ" dirty="0" smtClean="0"/>
              <a:t> لغوية (العائلة اللغوية هي مجموعة من اللغات المتعددة من </a:t>
            </a:r>
            <a:r>
              <a:rPr lang="ar-IQ" dirty="0" err="1" smtClean="0"/>
              <a:t>اصل</a:t>
            </a:r>
            <a:r>
              <a:rPr lang="ar-IQ" dirty="0" smtClean="0"/>
              <a:t> واحد 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اعتمادا على التشابه والتقارب اللغوي بينها), ومن هذه </a:t>
            </a:r>
            <a:r>
              <a:rPr lang="ar-IQ" dirty="0" err="1" smtClean="0"/>
              <a:t>العوائل</a:t>
            </a:r>
            <a:r>
              <a:rPr lang="ar-IQ" dirty="0" smtClean="0"/>
              <a:t> اللغوية عائلة اللغات السامية والتي </a:t>
            </a:r>
            <a:r>
              <a:rPr lang="ar-IQ" dirty="0" err="1" smtClean="0"/>
              <a:t>اطلق</a:t>
            </a:r>
            <a:r>
              <a:rPr lang="ar-IQ" dirty="0" smtClean="0"/>
              <a:t> عليها هذه </a:t>
            </a:r>
            <a:r>
              <a:rPr lang="ar-IQ" dirty="0" err="1" smtClean="0"/>
              <a:t>النسمية</a:t>
            </a:r>
            <a:r>
              <a:rPr lang="ar-IQ" dirty="0" smtClean="0"/>
              <a:t> نسبة </a:t>
            </a:r>
            <a:r>
              <a:rPr lang="ar-IQ" dirty="0" err="1" smtClean="0"/>
              <a:t>الى</a:t>
            </a:r>
            <a:r>
              <a:rPr lang="ar-IQ" dirty="0" smtClean="0"/>
              <a:t> سام بن نوح (ع) </a:t>
            </a:r>
            <a:r>
              <a:rPr lang="ar-IQ" dirty="0" err="1" smtClean="0"/>
              <a:t>على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بعض الباحثين يرون </a:t>
            </a:r>
            <a:r>
              <a:rPr lang="ar-IQ" dirty="0" err="1" smtClean="0"/>
              <a:t>افضلية</a:t>
            </a:r>
            <a:r>
              <a:rPr lang="ar-IQ" dirty="0" smtClean="0"/>
              <a:t> تسميتها بلغات الجزيرة العربية </a:t>
            </a:r>
            <a:r>
              <a:rPr lang="ar-IQ" dirty="0" err="1" smtClean="0"/>
              <a:t>او</a:t>
            </a:r>
            <a:r>
              <a:rPr lang="ar-IQ" dirty="0" smtClean="0"/>
              <a:t> اللغات العربية القديمة على اعتبار </a:t>
            </a:r>
            <a:r>
              <a:rPr lang="ar-IQ" dirty="0" err="1" smtClean="0"/>
              <a:t>ان</a:t>
            </a:r>
            <a:r>
              <a:rPr lang="ar-IQ" dirty="0" smtClean="0"/>
              <a:t> الأقوام التي تكلمت بهذه اللغات انحدرت </a:t>
            </a:r>
            <a:r>
              <a:rPr lang="ar-IQ" dirty="0" err="1" smtClean="0"/>
              <a:t>باصلها</a:t>
            </a:r>
            <a:r>
              <a:rPr lang="ar-IQ" dirty="0" smtClean="0"/>
              <a:t> من الجزيرة العربية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على </a:t>
            </a:r>
            <a:r>
              <a:rPr lang="ar-IQ" dirty="0" err="1" smtClean="0"/>
              <a:t>اية</a:t>
            </a:r>
            <a:r>
              <a:rPr lang="ar-IQ" dirty="0" smtClean="0"/>
              <a:t> حال </a:t>
            </a:r>
            <a:r>
              <a:rPr lang="ar-IQ" dirty="0" err="1" smtClean="0"/>
              <a:t>انما</a:t>
            </a:r>
            <a:r>
              <a:rPr lang="ar-IQ" dirty="0" smtClean="0"/>
              <a:t> </a:t>
            </a:r>
            <a:r>
              <a:rPr lang="ar-IQ" dirty="0" err="1" smtClean="0"/>
              <a:t>يهمنا</a:t>
            </a:r>
            <a:r>
              <a:rPr lang="ar-IQ" dirty="0" smtClean="0"/>
              <a:t> من هذه </a:t>
            </a:r>
            <a:r>
              <a:rPr lang="ar-IQ" dirty="0" err="1" smtClean="0"/>
              <a:t>العوائل</a:t>
            </a:r>
            <a:r>
              <a:rPr lang="ar-IQ" dirty="0" smtClean="0"/>
              <a:t> العائلة (عائلة اللغات السامية ) وهي اللغة </a:t>
            </a:r>
            <a:r>
              <a:rPr lang="ar-IQ" dirty="0" err="1" smtClean="0"/>
              <a:t>الأكدية</a:t>
            </a:r>
            <a:r>
              <a:rPr lang="ar-IQ" dirty="0" smtClean="0"/>
              <a:t> (البابلية- الآشورية) فضلًا عن اللغة السومرية التي </a:t>
            </a:r>
            <a:r>
              <a:rPr lang="ar-IQ" dirty="0" err="1" smtClean="0"/>
              <a:t>لاتنتمي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هذه اللغة على اعتبار </a:t>
            </a:r>
            <a:r>
              <a:rPr lang="ar-IQ" dirty="0" err="1" smtClean="0"/>
              <a:t>ان</a:t>
            </a:r>
            <a:r>
              <a:rPr lang="ar-IQ" dirty="0" smtClean="0"/>
              <a:t> هاتين اللغتين تكلم </a:t>
            </a:r>
            <a:r>
              <a:rPr lang="ar-IQ" dirty="0" err="1" smtClean="0"/>
              <a:t>بها</a:t>
            </a:r>
            <a:r>
              <a:rPr lang="ar-IQ" dirty="0" smtClean="0"/>
              <a:t> سكان بلاد الرافدين القدماء . </a:t>
            </a:r>
            <a:r>
              <a:rPr lang="ar-IQ" dirty="0" err="1" smtClean="0"/>
              <a:t>وتاتي</a:t>
            </a:r>
            <a:r>
              <a:rPr lang="ar-IQ" dirty="0" smtClean="0"/>
              <a:t> معرفتنا بهاتين اللغتين عن طريق </a:t>
            </a:r>
            <a:r>
              <a:rPr lang="ar-IQ" dirty="0" err="1" smtClean="0"/>
              <a:t>ماخلفه</a:t>
            </a:r>
            <a:r>
              <a:rPr lang="ar-IQ" dirty="0" smtClean="0"/>
              <a:t> لنا هؤلاء </a:t>
            </a:r>
            <a:r>
              <a:rPr lang="ar-IQ" dirty="0" err="1" smtClean="0"/>
              <a:t>الاقوام</a:t>
            </a:r>
            <a:r>
              <a:rPr lang="ar-IQ" dirty="0" smtClean="0"/>
              <a:t> من موروث حضاري جم. برزت الكتابة فيه كعنصر </a:t>
            </a:r>
            <a:r>
              <a:rPr lang="ar-IQ" dirty="0" err="1" smtClean="0"/>
              <a:t>اساسي</a:t>
            </a:r>
            <a:r>
              <a:rPr lang="ar-IQ" dirty="0" smtClean="0"/>
              <a:t> لحفظ هذا الموضوع 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smtClean="0"/>
              <a:t>بدايات الكتابة: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برزت </a:t>
            </a:r>
            <a:r>
              <a:rPr lang="ar-IQ" dirty="0" err="1" smtClean="0"/>
              <a:t>اهمية</a:t>
            </a:r>
            <a:r>
              <a:rPr lang="ar-IQ" dirty="0" smtClean="0"/>
              <a:t> الكتابة كونها حافظة لذاكرة </a:t>
            </a:r>
            <a:r>
              <a:rPr lang="ar-IQ" dirty="0" err="1" smtClean="0"/>
              <a:t>الاجيال</a:t>
            </a:r>
            <a:r>
              <a:rPr lang="ar-IQ" dirty="0" smtClean="0"/>
              <a:t> مذ اختراعها ولحد الآن , والمعرفة والخبرات </a:t>
            </a:r>
            <a:r>
              <a:rPr lang="ar-IQ" dirty="0" err="1" smtClean="0"/>
              <a:t>لاتقتصر</a:t>
            </a:r>
            <a:r>
              <a:rPr lang="ar-IQ" dirty="0" smtClean="0"/>
              <a:t> على جيل واحد </a:t>
            </a:r>
            <a:r>
              <a:rPr lang="ar-IQ" dirty="0" err="1" smtClean="0"/>
              <a:t>وانما</a:t>
            </a:r>
            <a:r>
              <a:rPr lang="ar-IQ" dirty="0" smtClean="0"/>
              <a:t> تحفظ بالكتابة ليضيف لها جيل آخر. والسؤال هنا (</a:t>
            </a:r>
            <a:r>
              <a:rPr lang="ar-IQ" dirty="0" err="1" smtClean="0"/>
              <a:t>ماهي</a:t>
            </a:r>
            <a:r>
              <a:rPr lang="ar-IQ" dirty="0" smtClean="0"/>
              <a:t> الكتابة وكيف استطاع </a:t>
            </a:r>
            <a:r>
              <a:rPr lang="ar-IQ" dirty="0" err="1" smtClean="0"/>
              <a:t>الانسان</a:t>
            </a:r>
            <a:r>
              <a:rPr lang="ar-IQ" dirty="0" smtClean="0"/>
              <a:t> من الاهتداء </a:t>
            </a:r>
            <a:r>
              <a:rPr lang="ar-IQ" dirty="0" err="1" smtClean="0"/>
              <a:t>اليها</a:t>
            </a:r>
            <a:r>
              <a:rPr lang="ar-IQ" dirty="0" smtClean="0"/>
              <a:t>). هي عملية تصوير </a:t>
            </a:r>
            <a:r>
              <a:rPr lang="ar-IQ" dirty="0" err="1" smtClean="0"/>
              <a:t>او</a:t>
            </a:r>
            <a:r>
              <a:rPr lang="ar-IQ" dirty="0" smtClean="0"/>
              <a:t> رسم الألفاظ على شيء ما كأن يكون ورقة </a:t>
            </a:r>
            <a:r>
              <a:rPr lang="ar-IQ" dirty="0" err="1" smtClean="0"/>
              <a:t>او</a:t>
            </a:r>
            <a:r>
              <a:rPr lang="ar-IQ" dirty="0" smtClean="0"/>
              <a:t> حجر </a:t>
            </a:r>
            <a:r>
              <a:rPr lang="ar-IQ" dirty="0" err="1" smtClean="0"/>
              <a:t>او</a:t>
            </a:r>
            <a:r>
              <a:rPr lang="ar-IQ" dirty="0" smtClean="0"/>
              <a:t> طين </a:t>
            </a:r>
            <a:r>
              <a:rPr lang="ar-IQ" dirty="0" err="1" smtClean="0"/>
              <a:t>او</a:t>
            </a:r>
            <a:r>
              <a:rPr lang="ar-IQ" dirty="0" smtClean="0"/>
              <a:t> غير ذلك. </a:t>
            </a:r>
            <a:r>
              <a:rPr lang="ar-IQ" dirty="0" err="1" smtClean="0"/>
              <a:t>ان</a:t>
            </a:r>
            <a:r>
              <a:rPr lang="ar-IQ" dirty="0" smtClean="0"/>
              <a:t> لاهتداء </a:t>
            </a:r>
            <a:r>
              <a:rPr lang="ar-IQ" dirty="0" err="1" smtClean="0"/>
              <a:t>الانسان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معرفة الكتابة فيعود </a:t>
            </a:r>
            <a:r>
              <a:rPr lang="ar-IQ" dirty="0" err="1" smtClean="0"/>
              <a:t>الى</a:t>
            </a:r>
            <a:r>
              <a:rPr lang="ar-IQ" dirty="0" smtClean="0"/>
              <a:t> 3200 </a:t>
            </a:r>
            <a:r>
              <a:rPr lang="ar-IQ" dirty="0" err="1" smtClean="0"/>
              <a:t>ق</a:t>
            </a:r>
            <a:r>
              <a:rPr lang="ar-IQ" dirty="0" smtClean="0"/>
              <a:t>.م 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وباختراعها تم تمييز حقيقتين زمنيتين هما عصور </a:t>
            </a:r>
            <a:r>
              <a:rPr lang="ar-IQ" dirty="0" err="1" smtClean="0"/>
              <a:t>ماقبل</a:t>
            </a:r>
            <a:r>
              <a:rPr lang="ar-IQ" dirty="0" smtClean="0"/>
              <a:t> التاريخ (</a:t>
            </a:r>
            <a:r>
              <a:rPr lang="ar-IQ" dirty="0" err="1" smtClean="0"/>
              <a:t>اي</a:t>
            </a:r>
            <a:r>
              <a:rPr lang="ar-IQ" dirty="0" smtClean="0"/>
              <a:t> قبل اختراع الكتابة), والعصور التاريخية (</a:t>
            </a:r>
            <a:r>
              <a:rPr lang="ar-IQ" dirty="0" err="1" smtClean="0"/>
              <a:t>اي</a:t>
            </a:r>
            <a:r>
              <a:rPr lang="ar-IQ" dirty="0" smtClean="0"/>
              <a:t> بعد اختراع الكتابة)</a:t>
            </a:r>
            <a:endParaRPr lang="en-US" dirty="0" smtClean="0"/>
          </a:p>
          <a:p>
            <a:pPr algn="just"/>
            <a:r>
              <a:rPr lang="ar-IQ" dirty="0" err="1" smtClean="0"/>
              <a:t>اما</a:t>
            </a:r>
            <a:r>
              <a:rPr lang="ar-IQ" dirty="0" smtClean="0"/>
              <a:t> بالنسبة </a:t>
            </a:r>
            <a:r>
              <a:rPr lang="ar-IQ" dirty="0" err="1" smtClean="0"/>
              <a:t>الى</a:t>
            </a:r>
            <a:r>
              <a:rPr lang="ar-IQ" dirty="0" smtClean="0"/>
              <a:t> اهتداء </a:t>
            </a:r>
            <a:r>
              <a:rPr lang="ar-IQ" dirty="0" err="1" smtClean="0"/>
              <a:t>الأنسان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التدوين , فان الافتراض المقبول لدى الباحثين هو تدوين كل </a:t>
            </a:r>
            <a:r>
              <a:rPr lang="ar-IQ" dirty="0" err="1" smtClean="0"/>
              <a:t>مايعطى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يؤخذ من المواد </a:t>
            </a:r>
            <a:r>
              <a:rPr lang="ar-IQ" dirty="0" err="1" smtClean="0"/>
              <a:t>او</a:t>
            </a:r>
            <a:r>
              <a:rPr lang="ar-IQ" dirty="0" smtClean="0"/>
              <a:t> السلع المختلفة بدلا من الاعتماد على الذاكرة والتي عادة </a:t>
            </a:r>
            <a:r>
              <a:rPr lang="ar-IQ" dirty="0" err="1" smtClean="0"/>
              <a:t>ماتكون</a:t>
            </a:r>
            <a:r>
              <a:rPr lang="ar-IQ" dirty="0" smtClean="0"/>
              <a:t> عرضة للنسيان </a:t>
            </a:r>
            <a:r>
              <a:rPr lang="ar-IQ" dirty="0" err="1" smtClean="0"/>
              <a:t>اوالخطأ</a:t>
            </a:r>
            <a:r>
              <a:rPr lang="ar-IQ" dirty="0" smtClean="0"/>
              <a:t> مذ </a:t>
            </a:r>
            <a:r>
              <a:rPr lang="ar-IQ" dirty="0" err="1" smtClean="0"/>
              <a:t>ان</a:t>
            </a:r>
            <a:r>
              <a:rPr lang="ar-IQ" dirty="0" smtClean="0"/>
              <a:t> ازدهرت المدن </a:t>
            </a:r>
            <a:r>
              <a:rPr lang="ar-IQ" dirty="0" err="1" smtClean="0"/>
              <a:t>و</a:t>
            </a:r>
            <a:r>
              <a:rPr lang="ar-IQ" dirty="0" smtClean="0"/>
              <a:t> القرى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والحياة الاقتصادية في العراق القديم , اضطلع المعبد ( وهو المكان المخصص للعبادة </a:t>
            </a:r>
            <a:r>
              <a:rPr lang="ar-IQ" dirty="0" err="1" smtClean="0"/>
              <a:t>او</a:t>
            </a:r>
            <a:r>
              <a:rPr lang="ar-IQ" dirty="0" smtClean="0"/>
              <a:t> القرابين والنذور ويقوم بدور اقتصادي مهم وذلك بصرف ومنح العديد من الممتلكات العائدة له , ولاشك في </a:t>
            </a:r>
            <a:r>
              <a:rPr lang="ar-IQ" dirty="0" err="1" smtClean="0"/>
              <a:t>ان</a:t>
            </a:r>
            <a:r>
              <a:rPr lang="ar-IQ" dirty="0" smtClean="0"/>
              <a:t> مثل هذه </a:t>
            </a:r>
            <a:r>
              <a:rPr lang="ar-IQ" dirty="0" err="1" smtClean="0"/>
              <a:t>الامور</a:t>
            </a:r>
            <a:r>
              <a:rPr lang="ar-IQ" dirty="0" smtClean="0"/>
              <a:t> الداخلة والخارجة من المعبد تحتاج </a:t>
            </a:r>
            <a:r>
              <a:rPr lang="ar-IQ" dirty="0" err="1" smtClean="0"/>
              <a:t>الى</a:t>
            </a:r>
            <a:r>
              <a:rPr lang="ar-IQ" dirty="0" smtClean="0"/>
              <a:t> وسيلة </a:t>
            </a:r>
            <a:r>
              <a:rPr lang="ar-IQ" dirty="0" err="1" smtClean="0"/>
              <a:t>اوثق</a:t>
            </a:r>
            <a:r>
              <a:rPr lang="ar-IQ" dirty="0" smtClean="0"/>
              <a:t> من الذاكرة وبذلك تم الاهتداء </a:t>
            </a:r>
            <a:r>
              <a:rPr lang="ar-IQ" dirty="0" err="1" smtClean="0"/>
              <a:t>الى</a:t>
            </a:r>
            <a:r>
              <a:rPr lang="ar-IQ" dirty="0" smtClean="0"/>
              <a:t> التدوين في مراحله </a:t>
            </a:r>
            <a:r>
              <a:rPr lang="ar-IQ" dirty="0" err="1" smtClean="0"/>
              <a:t>الاولى</a:t>
            </a:r>
            <a:r>
              <a:rPr lang="ar-IQ" dirty="0" smtClean="0"/>
              <a:t> كان بوضع خط لكل سلعة </a:t>
            </a:r>
            <a:r>
              <a:rPr lang="ar-IQ" dirty="0" err="1" smtClean="0"/>
              <a:t>او</a:t>
            </a:r>
            <a:r>
              <a:rPr lang="ar-IQ" dirty="0" smtClean="0"/>
              <a:t> مادة يراد حفظها </a:t>
            </a:r>
            <a:r>
              <a:rPr lang="ar-IQ" dirty="0" err="1" smtClean="0"/>
              <a:t>او</a:t>
            </a:r>
            <a:r>
              <a:rPr lang="ar-IQ" dirty="0" smtClean="0"/>
              <a:t> صرفها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انتشار الخط المسماري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3036964"/>
          </a:xfrm>
        </p:spPr>
        <p:txBody>
          <a:bodyPr>
            <a:normAutofit/>
          </a:bodyPr>
          <a:lstStyle/>
          <a:p>
            <a:pPr lvl="6" algn="just"/>
            <a:r>
              <a:rPr lang="ar-IQ" sz="3000" dirty="0" smtClean="0">
                <a:solidFill>
                  <a:schemeClr val="tx1"/>
                </a:solidFill>
              </a:rPr>
              <a:t>شارك </a:t>
            </a:r>
            <a:r>
              <a:rPr lang="ar-IQ" sz="3000" dirty="0" err="1" smtClean="0">
                <a:solidFill>
                  <a:schemeClr val="tx1"/>
                </a:solidFill>
              </a:rPr>
              <a:t>الأكديون</a:t>
            </a:r>
            <a:r>
              <a:rPr lang="ar-IQ" sz="3000" dirty="0" smtClean="0">
                <a:solidFill>
                  <a:schemeClr val="tx1"/>
                </a:solidFill>
              </a:rPr>
              <a:t> وهم من </a:t>
            </a:r>
            <a:r>
              <a:rPr lang="ar-IQ" sz="3000" dirty="0" err="1" smtClean="0">
                <a:solidFill>
                  <a:schemeClr val="tx1"/>
                </a:solidFill>
              </a:rPr>
              <a:t>اقوام</a:t>
            </a:r>
            <a:r>
              <a:rPr lang="ar-IQ" sz="3000" dirty="0" smtClean="0">
                <a:solidFill>
                  <a:schemeClr val="tx1"/>
                </a:solidFill>
              </a:rPr>
              <a:t> الجزيرة العربية مع السومريون في بناء حضارة العراق القديمة , وقد سكنوا في بداية </a:t>
            </a:r>
            <a:r>
              <a:rPr lang="ar-IQ" sz="3000" dirty="0" err="1" smtClean="0">
                <a:solidFill>
                  <a:schemeClr val="tx1"/>
                </a:solidFill>
              </a:rPr>
              <a:t>الا</a:t>
            </a:r>
            <a:r>
              <a:rPr lang="ar-IQ" sz="3000" dirty="0" smtClean="0">
                <a:solidFill>
                  <a:schemeClr val="tx1"/>
                </a:solidFill>
              </a:rPr>
              <a:t> مر المنطقة الجنوبية من بلاد الرافدين وتعايشوا مع السومريون وأثروا وتأثروا بهم , حتى </a:t>
            </a:r>
            <a:r>
              <a:rPr lang="ar-IQ" sz="3000" dirty="0" err="1" smtClean="0">
                <a:solidFill>
                  <a:schemeClr val="tx1"/>
                </a:solidFill>
              </a:rPr>
              <a:t>انهم</a:t>
            </a:r>
            <a:r>
              <a:rPr lang="ar-IQ" sz="3000" dirty="0" smtClean="0">
                <a:solidFill>
                  <a:schemeClr val="tx1"/>
                </a:solidFill>
              </a:rPr>
              <a:t> اقتبسوا منهم الخط المسماري لتدوين لغتهم </a:t>
            </a:r>
            <a:r>
              <a:rPr lang="ar-IQ" sz="3000" dirty="0" err="1" smtClean="0">
                <a:solidFill>
                  <a:schemeClr val="tx1"/>
                </a:solidFill>
              </a:rPr>
              <a:t>بها</a:t>
            </a:r>
            <a:r>
              <a:rPr lang="ar-IQ" sz="3000" dirty="0" smtClean="0">
                <a:solidFill>
                  <a:schemeClr val="tx1"/>
                </a:solidFill>
              </a:rPr>
              <a:t> . </a:t>
            </a:r>
            <a:endParaRPr lang="ar-IQ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هذا الثراء الحضاري المتكون من مزيج من اللغتين السومرية </a:t>
            </a:r>
            <a:r>
              <a:rPr lang="ar-IQ" dirty="0" err="1" smtClean="0"/>
              <a:t>والأكدية</a:t>
            </a:r>
            <a:r>
              <a:rPr lang="ar-IQ" dirty="0" smtClean="0"/>
              <a:t> , ولم يقتصر على القسم الجنوبي  لبلاد الرافدين , بل تعدى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اقسام</a:t>
            </a:r>
            <a:r>
              <a:rPr lang="ar-IQ" dirty="0" smtClean="0"/>
              <a:t> عديدة </a:t>
            </a:r>
            <a:r>
              <a:rPr lang="ar-IQ" dirty="0" err="1" smtClean="0"/>
              <a:t>اخرى</a:t>
            </a:r>
            <a:r>
              <a:rPr lang="ar-IQ" dirty="0" smtClean="0"/>
              <a:t> وفي بلدان </a:t>
            </a:r>
            <a:r>
              <a:rPr lang="ar-IQ" dirty="0" err="1" smtClean="0"/>
              <a:t>اخرى</a:t>
            </a:r>
            <a:r>
              <a:rPr lang="ar-IQ" dirty="0" smtClean="0"/>
              <a:t> مجاورة , كما هو الحال في مدينة (</a:t>
            </a:r>
            <a:r>
              <a:rPr lang="ar-IQ" dirty="0" err="1" smtClean="0"/>
              <a:t>ايبلا</a:t>
            </a:r>
            <a:r>
              <a:rPr lang="ar-IQ" dirty="0" smtClean="0"/>
              <a:t>) القديمة (تل </a:t>
            </a:r>
            <a:r>
              <a:rPr lang="ar-IQ" dirty="0" err="1" smtClean="0"/>
              <a:t>مرديخ</a:t>
            </a:r>
            <a:r>
              <a:rPr lang="ar-IQ" dirty="0" smtClean="0"/>
              <a:t> حالياً).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702</Words>
  <Application>Microsoft Office PowerPoint</Application>
  <PresentationFormat>عرض على الشاشة (3:4)‏</PresentationFormat>
  <Paragraphs>22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حضري</vt:lpstr>
      <vt:lpstr>تاريخ اللغات القديمة :</vt:lpstr>
      <vt:lpstr>عرض تقديمي في PowerPoint</vt:lpstr>
      <vt:lpstr>عرض تقديمي في PowerPoint</vt:lpstr>
      <vt:lpstr>عرض تقديمي في PowerPoint</vt:lpstr>
      <vt:lpstr>بدايات الكتابة: </vt:lpstr>
      <vt:lpstr>عرض تقديمي في PowerPoint</vt:lpstr>
      <vt:lpstr>عرض تقديمي في PowerPoint</vt:lpstr>
      <vt:lpstr>انتشار الخط المسماري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حل رموز الخط المسماري 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اللغات القديمة والكتابة في بلاد الرافدين:</dc:title>
  <dc:creator>DELL</dc:creator>
  <cp:lastModifiedBy>mustafa</cp:lastModifiedBy>
  <cp:revision>11</cp:revision>
  <dcterms:created xsi:type="dcterms:W3CDTF">2014-04-14T19:05:08Z</dcterms:created>
  <dcterms:modified xsi:type="dcterms:W3CDTF">2016-03-28T06:27:20Z</dcterms:modified>
</cp:coreProperties>
</file>