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56" r:id="rId2"/>
    <p:sldMasterId id="2147483768" r:id="rId3"/>
    <p:sldMasterId id="2147483780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DD80D4-D956-490D-82FE-A9DFF1508213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5C725B-AD53-4063-8062-5CF7B3E1C81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578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725B-AD53-4063-8062-5CF7B3E1C81F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952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9E4925-4D5D-439C-BB66-2167ADE96986}" type="datetimeFigureOut">
              <a:rPr lang="ar-IQ" smtClean="0"/>
              <a:t>24/03/1437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1D426D-6897-40E3-AF21-CBB03337BBD9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Simple Bold Jut Out" pitchFamily="2" charset="-78"/>
              </a:rPr>
              <a:t>فخار جرمو</a:t>
            </a:r>
            <a:endParaRPr lang="ar-IQ" dirty="0">
              <a:solidFill>
                <a:srgbClr val="FF0000"/>
              </a:solidFill>
              <a:cs typeface="Simple Bold Jut Out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6" y="1916831"/>
            <a:ext cx="3458514" cy="4176465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4247328" cy="4497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IQ" sz="2800" b="1" dirty="0">
                <a:solidFill>
                  <a:srgbClr val="7030A0"/>
                </a:solidFill>
                <a:latin typeface="Arabic Typesetting" pitchFamily="66" charset="-78"/>
                <a:ea typeface="Calibri"/>
                <a:cs typeface="Akhbar MT" pitchFamily="2" charset="-78"/>
              </a:rPr>
              <a:t>سمي هذا الفخار بـ ( </a:t>
            </a:r>
            <a:r>
              <a:rPr lang="ar-IQ" sz="2800" b="1" dirty="0">
                <a:solidFill>
                  <a:srgbClr val="FF0000"/>
                </a:solidFill>
                <a:latin typeface="Arabic Typesetting" pitchFamily="66" charset="-78"/>
                <a:ea typeface="Calibri"/>
                <a:cs typeface="Akhbar MT" pitchFamily="2" charset="-78"/>
              </a:rPr>
              <a:t>فخار عصر جرمو </a:t>
            </a:r>
            <a:r>
              <a:rPr lang="ar-IQ" sz="2800" b="1" dirty="0">
                <a:solidFill>
                  <a:srgbClr val="7030A0"/>
                </a:solidFill>
                <a:latin typeface="Arabic Typesetting" pitchFamily="66" charset="-78"/>
                <a:ea typeface="Calibri"/>
                <a:cs typeface="Akhbar MT" pitchFamily="2" charset="-78"/>
              </a:rPr>
              <a:t>) نسبة الى قرية جرمو الواقعة في قضاء جمجمال على الطريق الواصلة بين كركوك وسليمانية , ويعد من المواقع الاثرية المهمة لأنه يكشف آثار واحدة من أقدم الجماعات الزراعية القروية في العالم</a:t>
            </a:r>
            <a:r>
              <a:rPr lang="ar-IQ" sz="2800" b="1" dirty="0" smtClean="0">
                <a:solidFill>
                  <a:srgbClr val="7030A0"/>
                </a:solidFill>
                <a:effectLst/>
                <a:latin typeface="Arabic Typesetting" pitchFamily="66" charset="-78"/>
                <a:ea typeface="Calibri"/>
                <a:cs typeface="Akhbar MT" pitchFamily="2" charset="-78"/>
              </a:rPr>
              <a:t> </a:t>
            </a:r>
            <a:r>
              <a:rPr lang="ar-IQ" sz="2800" b="1" dirty="0">
                <a:solidFill>
                  <a:srgbClr val="7030A0"/>
                </a:solidFill>
                <a:latin typeface="Arabic Typesetting" pitchFamily="66" charset="-78"/>
                <a:ea typeface="Calibri"/>
                <a:cs typeface="Akhbar MT" pitchFamily="2" charset="-78"/>
              </a:rPr>
              <a:t>, ويرجح أن يكون الاستيطان الأصلي في الموقع قد حدث في حوالي 7000 ق. م</a:t>
            </a:r>
            <a:r>
              <a:rPr lang="en-US" sz="2800" b="1" dirty="0">
                <a:solidFill>
                  <a:srgbClr val="7030A0"/>
                </a:solidFill>
                <a:latin typeface="Arabic Typesetting" pitchFamily="66" charset="-78"/>
                <a:ea typeface="Calibri"/>
                <a:cs typeface="Akhbar MT" pitchFamily="2" charset="-78"/>
              </a:rPr>
              <a:t>.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Arabic Typesetting" pitchFamily="66" charset="-78"/>
                <a:ea typeface="Calibri"/>
                <a:cs typeface="Akhbar MT" pitchFamily="2" charset="-78"/>
              </a:rPr>
              <a:t> </a:t>
            </a:r>
            <a:r>
              <a:rPr lang="ar-IQ" sz="2800" b="1" dirty="0" smtClean="0">
                <a:solidFill>
                  <a:srgbClr val="7030A0"/>
                </a:solidFill>
                <a:effectLst/>
                <a:latin typeface="Arabic Typesetting" pitchFamily="66" charset="-78"/>
                <a:ea typeface="Calibri"/>
                <a:cs typeface="Akhbar MT" pitchFamily="2" charset="-78"/>
              </a:rPr>
              <a:t>, يتألف هذا الموقع من ستة عشرة طبقة سكنية , وجد الفخار في الطبقات الخمس العليا ..</a:t>
            </a:r>
            <a:endParaRPr lang="ar-IQ" sz="2800" b="1" dirty="0">
              <a:solidFill>
                <a:srgbClr val="7030A0"/>
              </a:solidFill>
              <a:latin typeface="Arabic Typesetting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01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اهم المشاهد الفنية على فخاريات سامراء </a:t>
            </a: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451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4000" b="1" dirty="0" smtClean="0">
                <a:solidFill>
                  <a:srgbClr val="FF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 مشهد </a:t>
            </a:r>
            <a:r>
              <a:rPr lang="ar-IQ" sz="4000" b="1" dirty="0">
                <a:solidFill>
                  <a:srgbClr val="FF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النساء الراقصات والعقارب 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803528"/>
          </a:xfrm>
        </p:spPr>
        <p:txBody>
          <a:bodyPr/>
          <a:lstStyle/>
          <a:p>
            <a:pPr marL="18288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ar-IQ" sz="4000" b="1" dirty="0" smtClean="0">
                <a:solidFill>
                  <a:srgbClr val="FF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    مشهد </a:t>
            </a:r>
            <a:r>
              <a:rPr lang="ar-IQ" sz="4000" b="1" dirty="0">
                <a:solidFill>
                  <a:srgbClr val="FF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الصليب المعقوف </a:t>
            </a:r>
            <a:r>
              <a:rPr lang="ar-IQ" sz="4000" b="1" dirty="0" smtClean="0">
                <a:solidFill>
                  <a:srgbClr val="FF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</a:p>
          <a:p>
            <a:pPr marL="18288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ar-IQ" sz="4000" b="1" dirty="0" smtClean="0">
                <a:solidFill>
                  <a:srgbClr val="FF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</a:p>
          <a:p>
            <a:pPr marL="18288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1779587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lenovo\Desktop\فخار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10" y="3284984"/>
            <a:ext cx="1820766" cy="17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>
                <a:solidFill>
                  <a:srgbClr val="009DD9">
                    <a:lumMod val="75000"/>
                  </a:srgbClr>
                </a:solidFill>
              </a:rPr>
              <a:t>اهم المشاهد الفنية على فخاريات سامراء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b="1" dirty="0" smtClean="0">
                <a:solidFill>
                  <a:srgbClr val="FF0000"/>
                </a:solidFill>
              </a:rPr>
              <a:t>مشهد عيون امرأة على راس جرة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4366084"/>
          </a:xfrm>
        </p:spPr>
        <p:txBody>
          <a:bodyPr/>
          <a:lstStyle/>
          <a:p>
            <a:pPr marL="0" indent="0"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        مشهد الوعول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lenovo\Desktop\فخار\iraq05-034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4054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New folder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02834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dirty="0" smtClean="0">
                <a:solidFill>
                  <a:srgbClr val="C00000"/>
                </a:solidFill>
                <a:latin typeface="Calibri"/>
                <a:ea typeface="Calibri"/>
                <a:cs typeface="Simple Bold Jut Out" pitchFamily="2" charset="-78"/>
              </a:rPr>
              <a:t>1. مصنوع </a:t>
            </a:r>
            <a:r>
              <a:rPr lang="ar-IQ" dirty="0">
                <a:solidFill>
                  <a:srgbClr val="C00000"/>
                </a:solidFill>
                <a:latin typeface="Calibri"/>
                <a:ea typeface="Calibri"/>
                <a:cs typeface="Simple Bold Jut Out" pitchFamily="2" charset="-78"/>
              </a:rPr>
              <a:t>يدويا </a:t>
            </a:r>
            <a:endParaRPr lang="en-US" sz="1800" dirty="0">
              <a:solidFill>
                <a:srgbClr val="C00000"/>
              </a:solidFill>
              <a:latin typeface="Calibri"/>
              <a:ea typeface="Calibri"/>
              <a:cs typeface="Simple Bold Jut Out" pitchFamily="2" charset="-78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Simple Bold Jut Out" pitchFamily="2" charset="-78"/>
              </a:rPr>
              <a:t>2. طينته </a:t>
            </a:r>
            <a:r>
              <a:rPr lang="ar-IQ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Simple Bold Jut Out" pitchFamily="2" charset="-78"/>
              </a:rPr>
              <a:t>غير نقية وتحتوي على شوائب كثيرة.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Simple Bold Jut Out" pitchFamily="2" charset="-78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dirty="0" smtClean="0">
                <a:solidFill>
                  <a:srgbClr val="7030A0"/>
                </a:solidFill>
                <a:latin typeface="Calibri"/>
                <a:ea typeface="Calibri"/>
                <a:cs typeface="Simple Bold Jut Out" pitchFamily="2" charset="-78"/>
              </a:rPr>
              <a:t>3. الاواني </a:t>
            </a:r>
            <a:r>
              <a:rPr lang="ar-IQ" dirty="0">
                <a:solidFill>
                  <a:srgbClr val="7030A0"/>
                </a:solidFill>
                <a:latin typeface="Calibri"/>
                <a:ea typeface="Calibri"/>
                <a:cs typeface="Simple Bold Jut Out" pitchFamily="2" charset="-78"/>
              </a:rPr>
              <a:t>الفخارية هشة </a:t>
            </a:r>
            <a:r>
              <a:rPr lang="ar-IQ" dirty="0" err="1">
                <a:solidFill>
                  <a:srgbClr val="7030A0"/>
                </a:solidFill>
                <a:latin typeface="Calibri"/>
                <a:ea typeface="Calibri"/>
                <a:cs typeface="Simple Bold Jut Out" pitchFamily="2" charset="-78"/>
              </a:rPr>
              <a:t>لانها</a:t>
            </a:r>
            <a:r>
              <a:rPr lang="ar-IQ" dirty="0">
                <a:solidFill>
                  <a:srgbClr val="7030A0"/>
                </a:solidFill>
                <a:latin typeface="Calibri"/>
                <a:ea typeface="Calibri"/>
                <a:cs typeface="Simple Bold Jut Out" pitchFamily="2" charset="-78"/>
              </a:rPr>
              <a:t> </a:t>
            </a:r>
            <a:r>
              <a:rPr lang="ar-IQ" dirty="0" err="1">
                <a:solidFill>
                  <a:srgbClr val="7030A0"/>
                </a:solidFill>
                <a:latin typeface="Calibri"/>
                <a:ea typeface="Calibri"/>
                <a:cs typeface="Simple Bold Jut Out" pitchFamily="2" charset="-78"/>
              </a:rPr>
              <a:t>مفخورة</a:t>
            </a:r>
            <a:r>
              <a:rPr lang="ar-IQ" dirty="0">
                <a:solidFill>
                  <a:srgbClr val="7030A0"/>
                </a:solidFill>
                <a:latin typeface="Calibri"/>
                <a:ea typeface="Calibri"/>
                <a:cs typeface="Simple Bold Jut Out" pitchFamily="2" charset="-78"/>
              </a:rPr>
              <a:t> بدرجات حرارة واطئة .</a:t>
            </a:r>
            <a:endParaRPr lang="en-US" sz="1800" dirty="0">
              <a:solidFill>
                <a:srgbClr val="7030A0"/>
              </a:solidFill>
              <a:latin typeface="Calibri"/>
              <a:ea typeface="Calibri"/>
              <a:cs typeface="Simple Bold Jut Out" pitchFamily="2" charset="-78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dirty="0" smtClean="0">
                <a:solidFill>
                  <a:srgbClr val="FF0000"/>
                </a:solidFill>
                <a:latin typeface="Calibri"/>
                <a:ea typeface="Calibri"/>
                <a:cs typeface="Simple Bold Jut Out" pitchFamily="2" charset="-78"/>
              </a:rPr>
              <a:t>4. سطوح </a:t>
            </a:r>
            <a:r>
              <a:rPr lang="ar-IQ" dirty="0">
                <a:solidFill>
                  <a:srgbClr val="FF0000"/>
                </a:solidFill>
                <a:latin typeface="Calibri"/>
                <a:ea typeface="Calibri"/>
                <a:cs typeface="Simple Bold Jut Out" pitchFamily="2" charset="-78"/>
              </a:rPr>
              <a:t>الفخاريات  سمجة </a:t>
            </a:r>
            <a:r>
              <a:rPr lang="ar-IQ" dirty="0" smtClean="0">
                <a:solidFill>
                  <a:srgbClr val="FF0000"/>
                </a:solidFill>
                <a:latin typeface="Calibri"/>
                <a:ea typeface="Calibri"/>
                <a:cs typeface="Simple Bold Jut Out" pitchFamily="2" charset="-78"/>
              </a:rPr>
              <a:t>وخشنة </a:t>
            </a:r>
            <a:r>
              <a:rPr lang="ar-IQ" dirty="0">
                <a:solidFill>
                  <a:srgbClr val="FF0000"/>
                </a:solidFill>
                <a:latin typeface="Calibri"/>
                <a:ea typeface="Calibri"/>
                <a:cs typeface="Simple Bold Jut Out" pitchFamily="2" charset="-78"/>
              </a:rPr>
              <a:t>الملمس وغير </a:t>
            </a:r>
            <a:r>
              <a:rPr lang="ar-IQ" dirty="0" err="1">
                <a:solidFill>
                  <a:srgbClr val="FF0000"/>
                </a:solidFill>
                <a:latin typeface="Calibri"/>
                <a:ea typeface="Calibri"/>
                <a:cs typeface="Simple Bold Jut Out" pitchFamily="2" charset="-78"/>
              </a:rPr>
              <a:t>مدلوكة</a:t>
            </a:r>
            <a:r>
              <a:rPr lang="ar-IQ" dirty="0">
                <a:solidFill>
                  <a:srgbClr val="FF0000"/>
                </a:solidFill>
                <a:latin typeface="Calibri"/>
                <a:ea typeface="Calibri"/>
                <a:cs typeface="Simple Bold Jut Out" pitchFamily="2" charset="-78"/>
              </a:rPr>
              <a:t> .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Simple Bold Jut Out" pitchFamily="2" charset="-78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Simple Bold Jut Out" pitchFamily="2" charset="-78"/>
              </a:rPr>
              <a:t>5. اغلب </a:t>
            </a:r>
            <a:r>
              <a:rPr lang="ar-IQ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Simple Bold Jut Out" pitchFamily="2" charset="-78"/>
              </a:rPr>
              <a:t>الفخاريات كانت خالية من الزخارف والنقوش.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Simple Bold Jut Out" pitchFamily="2" charset="-78"/>
            </a:endParaRPr>
          </a:p>
          <a:p>
            <a:endParaRPr lang="ar-IQ" dirty="0">
              <a:cs typeface="Simple Bold Jut Out" pitchFamily="2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54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مميزات فخار جرمو </a:t>
            </a:r>
            <a:endParaRPr lang="ar-IQ" sz="5400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0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>
                <a:solidFill>
                  <a:srgbClr val="C00000"/>
                </a:solidFill>
                <a:cs typeface="Simple Bold Jut Out" pitchFamily="2" charset="-78"/>
              </a:rPr>
              <a:t>فخار عصر حسونة </a:t>
            </a:r>
            <a:endParaRPr lang="ar-IQ" dirty="0">
              <a:solidFill>
                <a:srgbClr val="C00000"/>
              </a:solidFill>
              <a:cs typeface="Simple Bold Jut Out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9614"/>
            <a:ext cx="3547120" cy="3661018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ar-IQ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سمي هذا العصر بعصر حسونة نسبة الى </a:t>
            </a:r>
            <a:r>
              <a:rPr lang="ar-IQ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قرية  حسونة , التي تقع في </a:t>
            </a:r>
            <a:r>
              <a:rPr lang="ar-IQ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ناحية الشورة بمحافظة </a:t>
            </a:r>
            <a:r>
              <a:rPr lang="ar-IQ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نينوى</a:t>
            </a:r>
            <a:r>
              <a:rPr lang="ar-IQ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 , وتعد هذه القرية من القرى الزراعية المهمة في تاريخ </a:t>
            </a:r>
            <a:r>
              <a:rPr lang="ar-IQ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العراق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ar-IQ" sz="44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يقسم </a:t>
            </a:r>
            <a:r>
              <a:rPr lang="ar-IQ" sz="44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فخار حسونة الى قسمين : </a:t>
            </a:r>
            <a:endParaRPr lang="en-US" sz="44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b="1" dirty="0" smtClean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1. فخار </a:t>
            </a:r>
            <a:r>
              <a:rPr lang="ar-IQ" b="1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حسونة </a:t>
            </a:r>
            <a:r>
              <a:rPr lang="ar-IQ" b="1" dirty="0" smtClean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القــــــديم </a:t>
            </a:r>
            <a:endParaRPr lang="ar-IQ" b="1" dirty="0">
              <a:solidFill>
                <a:srgbClr val="7030A0"/>
              </a:solidFill>
              <a:latin typeface="Calibri"/>
              <a:ea typeface="Calibri"/>
              <a:cs typeface="Arial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b="1" dirty="0" smtClean="0">
                <a:latin typeface="Calibri"/>
                <a:ea typeface="Calibri"/>
                <a:cs typeface="Arial"/>
              </a:rPr>
              <a:t>2. فخار حسونة النموذجي</a:t>
            </a:r>
            <a:endParaRPr lang="en-US" sz="2000" b="1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973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245868" cy="936104"/>
          </a:xfrm>
        </p:spPr>
        <p:txBody>
          <a:bodyPr>
            <a:normAutofit/>
          </a:bodyPr>
          <a:lstStyle/>
          <a:p>
            <a:r>
              <a:rPr lang="ar-IQ" sz="2500" dirty="0">
                <a:solidFill>
                  <a:srgbClr val="7030A0"/>
                </a:solidFill>
                <a:cs typeface="Simple Bold Jut Out" pitchFamily="2" charset="-78"/>
              </a:rPr>
              <a:t>مميزات فخار حسونة النموذجي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041775" cy="654843"/>
          </a:xfrm>
        </p:spPr>
        <p:txBody>
          <a:bodyPr>
            <a:normAutofit fontScale="77500" lnSpcReduction="20000"/>
          </a:bodyPr>
          <a:lstStyle/>
          <a:p>
            <a:r>
              <a:rPr lang="ar-IQ" sz="3200" dirty="0" smtClean="0">
                <a:solidFill>
                  <a:srgbClr val="7030A0"/>
                </a:solidFill>
                <a:cs typeface="Simple Bold Jut Out" pitchFamily="2" charset="-78"/>
              </a:rPr>
              <a:t>    مميزات فخار حسونة القديم </a:t>
            </a:r>
            <a:endParaRPr lang="ar-IQ" sz="3200" dirty="0">
              <a:solidFill>
                <a:srgbClr val="7030A0"/>
              </a:solidFill>
              <a:cs typeface="Simple Bold Jut Out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81444" y="1772816"/>
            <a:ext cx="4290556" cy="4248472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sz="80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1. صناعة </a:t>
            </a:r>
            <a:r>
              <a:rPr lang="ar-IQ" sz="8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جيدة </a:t>
            </a: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sz="80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2. طينته </a:t>
            </a:r>
            <a:r>
              <a:rPr lang="ar-IQ" sz="8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نقية نوعا ما بالمقارنة بفخار حسونة القديم. </a:t>
            </a:r>
            <a:endParaRPr lang="ar-IQ" sz="8000" b="1" dirty="0" smtClean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r>
              <a:rPr lang="ar-IQ" sz="80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3. مفخور </a:t>
            </a:r>
            <a:r>
              <a:rPr lang="ar-IQ" sz="8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بدرجات حرارة عالية لذا اصبح صلدا </a:t>
            </a:r>
            <a:r>
              <a:rPr lang="ar-IQ" sz="80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4. مزخرف بثلاث </a:t>
            </a:r>
            <a:r>
              <a:rPr lang="ar-IQ" sz="8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طرق </a:t>
            </a:r>
            <a:r>
              <a:rPr lang="ar-IQ" sz="80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, هي : </a:t>
            </a:r>
          </a:p>
          <a:p>
            <a:pPr marL="0" lvl="0" indent="0" algn="just">
              <a:lnSpc>
                <a:spcPct val="150000"/>
              </a:lnSpc>
              <a:buClr>
                <a:srgbClr val="F0A22E"/>
              </a:buClr>
              <a:buSzPts val="1600"/>
              <a:buNone/>
              <a:tabLst>
                <a:tab pos="233680" algn="l"/>
              </a:tabLst>
            </a:pPr>
            <a:r>
              <a:rPr lang="ar-IQ" sz="6200" b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	ا. طريقة التحزيز </a:t>
            </a:r>
          </a:p>
          <a:p>
            <a:pPr marL="0" lvl="0" indent="0" algn="just">
              <a:lnSpc>
                <a:spcPct val="150000"/>
              </a:lnSpc>
              <a:buClr>
                <a:srgbClr val="F0A22E"/>
              </a:buClr>
              <a:buSzPts val="1600"/>
              <a:buNone/>
              <a:tabLst>
                <a:tab pos="233680" algn="l"/>
              </a:tabLst>
            </a:pPr>
            <a:r>
              <a:rPr lang="ar-IQ" sz="6200" b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ب .طريقة التلوين </a:t>
            </a:r>
          </a:p>
          <a:p>
            <a:pPr marL="0" lvl="0" indent="0" algn="just">
              <a:lnSpc>
                <a:spcPct val="150000"/>
              </a:lnSpc>
              <a:buClr>
                <a:srgbClr val="F0A22E"/>
              </a:buClr>
              <a:buSzPts val="1600"/>
              <a:buNone/>
              <a:tabLst>
                <a:tab pos="233680" algn="l"/>
              </a:tabLst>
            </a:pPr>
            <a:r>
              <a:rPr lang="ar-IQ" sz="6200" b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ج. طريقة التحزيز والتلوين معا, لذلك سمي هذا النوع  بـ  </a:t>
            </a:r>
            <a:r>
              <a:rPr lang="ar-IQ" sz="6200" b="1" dirty="0" smtClean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      </a:t>
            </a:r>
            <a:r>
              <a:rPr lang="ar-IQ" sz="6200" b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( الفخار المحزز الملون).</a:t>
            </a:r>
          </a:p>
          <a:p>
            <a:pPr marL="0" lvl="0" indent="0" algn="just">
              <a:lnSpc>
                <a:spcPct val="150000"/>
              </a:lnSpc>
              <a:buSzPts val="1600"/>
              <a:buNone/>
              <a:tabLst>
                <a:tab pos="233680" algn="l"/>
              </a:tabLst>
            </a:pPr>
            <a:endParaRPr lang="ar-IQ" sz="80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443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1.  صناعته رديئة 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2. طينته غير نقية , وتكثر الشوائب فيها. </a:t>
            </a:r>
            <a:endParaRPr lang="ar-IQ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3. مفخور </a:t>
            </a:r>
            <a:r>
              <a:rPr lang="ar-IQ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بدرجات حرارة واطئة . </a:t>
            </a:r>
            <a:endParaRPr lang="ar-IQ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4. خالي من النقوش باستثناء بعض             الزخارف الهندسية البسيطة .</a:t>
            </a:r>
            <a:r>
              <a:rPr lang="ar-IQ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endParaRPr lang="ar-IQ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5. لون طينته اقرب الى الوردي .</a:t>
            </a:r>
          </a:p>
          <a:p>
            <a:pPr marL="0" indent="0">
              <a:buNone/>
            </a:pP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3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3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cs typeface="Diwani Outline Shaded" pitchFamily="2" charset="-78"/>
              </a:rPr>
              <a:t>فخار عصر سامراء </a:t>
            </a:r>
            <a:endParaRPr lang="ar-IQ" b="1" dirty="0">
              <a:solidFill>
                <a:srgbClr val="FF0000"/>
              </a:solidFill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16016" y="1935480"/>
            <a:ext cx="3970784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3200" b="1" dirty="0">
                <a:solidFill>
                  <a:srgbClr val="FF0000"/>
                </a:solidFill>
                <a:latin typeface="Calibri"/>
                <a:ea typeface="Calibri"/>
                <a:cs typeface="Akhbar MT" pitchFamily="2" charset="-78"/>
              </a:rPr>
              <a:t>سمي هذا العصر بعصر سامراء نسبة الى مدينة سامراء التي وجدت فيها اثار هذا العصر اسفل الطبقات الاسلامية , وقد انتشرت القرى العائدة لهذا العصر الى مناطق تمتد في شمال ووسط بلاد الرافدين </a:t>
            </a:r>
            <a:r>
              <a:rPr lang="ar-IQ" sz="3200" b="1" dirty="0" smtClean="0">
                <a:solidFill>
                  <a:srgbClr val="FF0000"/>
                </a:solidFill>
                <a:latin typeface="Calibri"/>
                <a:ea typeface="Calibri"/>
                <a:cs typeface="Akhbar MT" pitchFamily="2" charset="-78"/>
              </a:rPr>
              <a:t>مثل : </a:t>
            </a:r>
          </a:p>
          <a:p>
            <a:pPr marL="0" indent="0" algn="just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Calibri"/>
                <a:ea typeface="Calibri"/>
                <a:cs typeface="Akhbar MT" pitchFamily="2" charset="-78"/>
              </a:rPr>
              <a:t> </a:t>
            </a:r>
            <a:r>
              <a:rPr lang="ar-IQ" sz="3200" b="1" dirty="0">
                <a:solidFill>
                  <a:srgbClr val="FF0000"/>
                </a:solidFill>
                <a:latin typeface="Calibri"/>
                <a:ea typeface="Calibri"/>
                <a:cs typeface="Akhbar MT" pitchFamily="2" charset="-78"/>
              </a:rPr>
              <a:t>تل الصوان , تل جوخة </a:t>
            </a:r>
            <a:r>
              <a:rPr lang="ar-IQ" sz="3200" b="1" dirty="0" smtClean="0">
                <a:solidFill>
                  <a:srgbClr val="FF0000"/>
                </a:solidFill>
                <a:latin typeface="Calibri"/>
                <a:ea typeface="Calibri"/>
                <a:cs typeface="Akhbar MT" pitchFamily="2" charset="-78"/>
              </a:rPr>
              <a:t>مامي وتل صنكر</a:t>
            </a:r>
          </a:p>
        </p:txBody>
      </p:sp>
      <p:pic>
        <p:nvPicPr>
          <p:cNvPr id="1027" name="Picture 3" descr="C:\Users\lenovo\Desktop\فخار واختام\SAMARA5500BC_D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ar-IQ" dirty="0" smtClean="0">
                <a:solidFill>
                  <a:srgbClr val="FF0000"/>
                </a:solidFill>
                <a:cs typeface="Diwani Outline Shaded" pitchFamily="2" charset="-78"/>
              </a:rPr>
              <a:t>مميزات فخار سامراء</a:t>
            </a:r>
            <a:endParaRPr lang="ar-IQ" dirty="0">
              <a:solidFill>
                <a:srgbClr val="FF0000"/>
              </a:solidFill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80112" y="1935480"/>
            <a:ext cx="3106688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b="1" dirty="0" smtClean="0">
                <a:solidFill>
                  <a:srgbClr val="002060"/>
                </a:solidFill>
              </a:rPr>
              <a:t>تميز فخار سامراء بنوعين : </a:t>
            </a:r>
          </a:p>
          <a:p>
            <a:pPr marL="514350" indent="-514350" algn="just">
              <a:buAutoNum type="arabicPeriod"/>
            </a:pPr>
            <a:r>
              <a:rPr lang="ar-IQ" sz="3200" b="1" dirty="0" smtClean="0">
                <a:solidFill>
                  <a:srgbClr val="FF0000"/>
                </a:solidFill>
                <a:cs typeface="Akhbar MT" pitchFamily="2" charset="-78"/>
              </a:rPr>
              <a:t>فخار رديء الصناعة , طينته غير نقية , تكثر فيه الشوائب , مفخور بدرجات حرارة واطئة .</a:t>
            </a:r>
          </a:p>
          <a:p>
            <a:pPr marL="514350" indent="-514350" algn="just">
              <a:buAutoNum type="arabicPeriod"/>
            </a:pPr>
            <a:r>
              <a:rPr lang="ar-IQ" sz="3200" b="1" dirty="0" smtClean="0">
                <a:solidFill>
                  <a:srgbClr val="00B050"/>
                </a:solidFill>
                <a:cs typeface="Akhbar MT" pitchFamily="2" charset="-78"/>
              </a:rPr>
              <a:t>فخار تميز بجودته , طينته غير نقية , مفخور بدرجات عالية. </a:t>
            </a:r>
          </a:p>
          <a:p>
            <a:pPr marL="0" indent="0" algn="just">
              <a:buNone/>
            </a:pPr>
            <a:r>
              <a:rPr lang="ar-IQ" sz="3200" b="1" dirty="0" smtClean="0">
                <a:solidFill>
                  <a:srgbClr val="C00000"/>
                </a:solidFill>
                <a:cs typeface="Akhbar MT" pitchFamily="2" charset="-78"/>
              </a:rPr>
              <a:t>اهم اشكال الفخاريات كانت جرار وصحون واطباق </a:t>
            </a:r>
            <a:r>
              <a:rPr lang="ar-IQ" sz="3200" b="1" dirty="0" err="1" smtClean="0">
                <a:solidFill>
                  <a:srgbClr val="C00000"/>
                </a:solidFill>
                <a:cs typeface="Akhbar MT" pitchFamily="2" charset="-78"/>
              </a:rPr>
              <a:t>باحجام</a:t>
            </a:r>
            <a:r>
              <a:rPr lang="ar-IQ" sz="3200" b="1" dirty="0" smtClean="0">
                <a:solidFill>
                  <a:srgbClr val="C00000"/>
                </a:solidFill>
                <a:cs typeface="Akhbar MT" pitchFamily="2" charset="-78"/>
              </a:rPr>
              <a:t> مختلفة  </a:t>
            </a:r>
            <a:endParaRPr lang="ar-IQ" sz="3200" b="1" dirty="0">
              <a:solidFill>
                <a:srgbClr val="C00000"/>
              </a:solidFill>
              <a:cs typeface="Akhbar MT" pitchFamily="2" charset="-78"/>
            </a:endParaRPr>
          </a:p>
        </p:txBody>
      </p:sp>
      <p:pic>
        <p:nvPicPr>
          <p:cNvPr id="2050" name="Picture 2" descr="C:\Users\lenovo\Desktop\فخار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4883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\Desktop\فخار\image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26" y="1689359"/>
            <a:ext cx="24619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ar-IQ" sz="3600" dirty="0" smtClean="0">
                <a:solidFill>
                  <a:srgbClr val="C00000"/>
                </a:solidFill>
                <a:cs typeface="PT Bold Heading" pitchFamily="2" charset="-78"/>
              </a:rPr>
              <a:t>طرق زخرفة فخار سامراء </a:t>
            </a:r>
            <a:endParaRPr lang="ar-IQ" sz="3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31520"/>
          </a:xfrm>
        </p:spPr>
        <p:txBody>
          <a:bodyPr>
            <a:normAutofit fontScale="92500"/>
          </a:bodyPr>
          <a:lstStyle/>
          <a:p>
            <a:pPr marL="640080" indent="-457200" algn="just">
              <a:lnSpc>
                <a:spcPct val="150000"/>
              </a:lnSpc>
              <a:buAutoNum type="arabicPeriod"/>
            </a:pPr>
            <a:r>
              <a:rPr lang="ar-IQ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طريقة التحزيز </a:t>
            </a:r>
            <a:r>
              <a:rPr lang="ar-IQ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في تنفيذ الزخارف الهندسية , التي هي عبارة عن خطوط منكسرة ومثلثات </a:t>
            </a:r>
            <a:r>
              <a:rPr lang="ar-IQ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.</a:t>
            </a:r>
            <a:endParaRPr lang="ar-IQ" sz="1800" dirty="0" smtClean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640080" indent="-457200" algn="just">
              <a:lnSpc>
                <a:spcPct val="150000"/>
              </a:lnSpc>
              <a:buAutoNum type="arabicPeriod"/>
            </a:pPr>
            <a:r>
              <a:rPr lang="ar-IQ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التلوين</a:t>
            </a:r>
            <a:r>
              <a:rPr lang="ar-IQ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, حيث كانت فخاريات سامراء ملونة بلون واحد يغلب عليه الاسود او البني او الاحمر </a:t>
            </a:r>
            <a:endParaRPr lang="ar-IQ" sz="2400" dirty="0" smtClean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640080" indent="-457200" algn="just">
              <a:lnSpc>
                <a:spcPct val="150000"/>
              </a:lnSpc>
              <a:buAutoNum type="arabicPeriod"/>
            </a:pPr>
            <a:r>
              <a:rPr lang="ar-IQ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 هناك </a:t>
            </a:r>
            <a:r>
              <a:rPr lang="ar-IQ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اواني قليلة استخدم فيها اسلوب التحزيز والتلوين معا.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3075" name="Picture 3" descr="C:\Users\lenovo\Desktop\فخار\images (2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1133"/>
            <a:ext cx="1912615" cy="18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فخار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428106"/>
            <a:ext cx="1782364" cy="18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esktop\فخار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2" y="4293096"/>
            <a:ext cx="1820766" cy="17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ar-IQ" sz="5400" b="1" dirty="0" smtClean="0">
                <a:solidFill>
                  <a:srgbClr val="FF0000"/>
                </a:solidFill>
                <a:cs typeface="Akhbar MT" pitchFamily="2" charset="-78"/>
              </a:rPr>
              <a:t>انواع الزخارف في فخار سامراء </a:t>
            </a:r>
            <a:endParaRPr lang="ar-IQ" sz="5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7231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dirty="0" smtClean="0"/>
              <a:t>1. </a:t>
            </a:r>
            <a:r>
              <a:rPr lang="ar-IQ" sz="44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الزخارف الطبيعية :</a:t>
            </a:r>
          </a:p>
          <a:p>
            <a:pPr marL="0" indent="0" algn="just">
              <a:buNone/>
            </a:pPr>
            <a:r>
              <a:rPr lang="ar-IQ" sz="3600" b="1" dirty="0" smtClean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اشكال بشرية , اشكال حيوانية كالطيور والاسماك والافاعي والعقارب</a:t>
            </a:r>
          </a:p>
        </p:txBody>
      </p:sp>
      <p:pic>
        <p:nvPicPr>
          <p:cNvPr id="4098" name="Picture 2" descr="C:\Users\lenovo\Desktop\فخار\images (2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11414"/>
            <a:ext cx="1726110" cy="17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فخار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573017"/>
            <a:ext cx="1762505" cy="16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فخار\iraq05-034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99" y="3573017"/>
            <a:ext cx="1973415" cy="16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pPr marL="0" lvl="0" indent="0" algn="just">
              <a:buClr>
                <a:srgbClr val="B13F9A"/>
              </a:buClr>
              <a:buNone/>
            </a:pPr>
            <a:r>
              <a:rPr lang="ar-IQ" sz="3300" b="1" dirty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2. </a:t>
            </a:r>
            <a:r>
              <a:rPr lang="ar-IQ" sz="41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زخارف هندسية متنوعة :</a:t>
            </a:r>
          </a:p>
          <a:p>
            <a:pPr marL="0" lvl="0" indent="0" algn="ctr">
              <a:buClr>
                <a:srgbClr val="B13F9A"/>
              </a:buClr>
              <a:buNone/>
            </a:pPr>
            <a:r>
              <a:rPr lang="ar-IQ" sz="3300" b="1" dirty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اشرطة , </a:t>
            </a:r>
            <a:r>
              <a:rPr lang="ar-IQ" sz="3300" b="1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مثلثات </a:t>
            </a:r>
            <a:r>
              <a:rPr lang="ar-IQ" sz="3300" b="1" smtClean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,انصاف دوائر  </a:t>
            </a:r>
            <a:r>
              <a:rPr lang="ar-IQ" sz="3300" b="1" dirty="0" smtClean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واشكال اخرى </a:t>
            </a:r>
            <a:endParaRPr lang="ar-IQ" sz="3300" b="1" dirty="0">
              <a:solidFill>
                <a:srgbClr val="FF0000"/>
              </a:solidFill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5124" name="Picture 4" descr="C:\Users\lenovo\Desktop\فخار واختام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2582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enovo\Desktop\فخار واختام\pottery0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70" y="2344112"/>
            <a:ext cx="2059508" cy="18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New folder\downloa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26" y="4509120"/>
            <a:ext cx="32350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</TotalTime>
  <Words>457</Words>
  <Application>Microsoft Office PowerPoint</Application>
  <PresentationFormat>عرض على الشاشة (3:4)‏</PresentationFormat>
  <Paragraphs>51</Paragraphs>
  <Slides>11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شكل موجة</vt:lpstr>
      <vt:lpstr>تدفق</vt:lpstr>
      <vt:lpstr>1_تدفق</vt:lpstr>
      <vt:lpstr>وافر</vt:lpstr>
      <vt:lpstr>فخار جرمو</vt:lpstr>
      <vt:lpstr>مميزات فخار جرمو </vt:lpstr>
      <vt:lpstr>فخار عصر حسونة </vt:lpstr>
      <vt:lpstr>عرض تقديمي في PowerPoint</vt:lpstr>
      <vt:lpstr>فخار عصر سامراء </vt:lpstr>
      <vt:lpstr>مميزات فخار سامراء</vt:lpstr>
      <vt:lpstr>طرق زخرفة فخار سامراء </vt:lpstr>
      <vt:lpstr>انواع الزخارف في فخار سامراء </vt:lpstr>
      <vt:lpstr>عرض تقديمي في PowerPoint</vt:lpstr>
      <vt:lpstr>اهم المشاهد الفنية على فخاريات سامراء </vt:lpstr>
      <vt:lpstr>اهم المشاهد الفنية على فخاريات سامراء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69</cp:revision>
  <dcterms:created xsi:type="dcterms:W3CDTF">2016-01-01T06:18:49Z</dcterms:created>
  <dcterms:modified xsi:type="dcterms:W3CDTF">2016-01-04T06:47:04Z</dcterms:modified>
</cp:coreProperties>
</file>