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B50C-9B07-4008-96B5-C31573C276B8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8611-B783-46D4-92BD-B7F9A9B9661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  <a:cs typeface="PT Bold Heading" pitchFamily="2" charset="-78"/>
              </a:rPr>
              <a:t>فن النحت الغائر </a:t>
            </a: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ar-IQ" dirty="0" smtClean="0">
                <a:solidFill>
                  <a:srgbClr val="00B0F0"/>
                </a:solidFill>
                <a:cs typeface="PT Bold Heading" pitchFamily="2" charset="-78"/>
              </a:rPr>
              <a:t>	النحت الغائر </a:t>
            </a:r>
          </a:p>
          <a:p>
            <a:pPr algn="just">
              <a:lnSpc>
                <a:spcPct val="150000"/>
              </a:lnSpc>
              <a:buNone/>
            </a:pPr>
            <a:r>
              <a:rPr lang="ar-IQ" dirty="0" smtClean="0">
                <a:solidFill>
                  <a:srgbClr val="00B0F0"/>
                </a:solidFill>
                <a:cs typeface="PT Bold Heading" pitchFamily="2" charset="-78"/>
              </a:rPr>
              <a:t>	</a:t>
            </a:r>
            <a:r>
              <a:rPr lang="ar-IQ" dirty="0" smtClean="0">
                <a:solidFill>
                  <a:srgbClr val="0070C0"/>
                </a:solidFill>
                <a:cs typeface="PT Bold Heading" pitchFamily="2" charset="-78"/>
              </a:rPr>
              <a:t>هو </a:t>
            </a:r>
            <a:r>
              <a:rPr lang="ar-IQ" dirty="0">
                <a:solidFill>
                  <a:srgbClr val="0070C0"/>
                </a:solidFill>
                <a:cs typeface="PT Bold Heading" pitchFamily="2" charset="-78"/>
              </a:rPr>
              <a:t>النحت الذي تكون اشكاله محفورة في الارضية  </a:t>
            </a:r>
            <a:r>
              <a:rPr lang="ar-IQ" dirty="0" smtClean="0">
                <a:solidFill>
                  <a:srgbClr val="0070C0"/>
                </a:solidFill>
                <a:cs typeface="PT Bold Heading" pitchFamily="2" charset="-78"/>
              </a:rPr>
              <a:t>المستوية او </a:t>
            </a:r>
            <a:r>
              <a:rPr lang="ar-IQ" dirty="0" err="1">
                <a:solidFill>
                  <a:srgbClr val="0070C0"/>
                </a:solidFill>
                <a:cs typeface="PT Bold Heading" pitchFamily="2" charset="-78"/>
              </a:rPr>
              <a:t>المحدبة </a:t>
            </a:r>
            <a:r>
              <a:rPr lang="ar-IQ" dirty="0">
                <a:solidFill>
                  <a:srgbClr val="0070C0"/>
                </a:solidFill>
                <a:cs typeface="PT Bold Heading" pitchFamily="2" charset="-78"/>
              </a:rPr>
              <a:t>, متمثلا في الاختام بنوعيها المنبسطة </a:t>
            </a:r>
            <a:r>
              <a:rPr lang="ar-IQ" dirty="0" err="1">
                <a:solidFill>
                  <a:srgbClr val="0070C0"/>
                </a:solidFill>
                <a:cs typeface="PT Bold Heading" pitchFamily="2" charset="-78"/>
              </a:rPr>
              <a:t>والاسطوانية .</a:t>
            </a:r>
            <a:endParaRPr lang="ar-IQ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فنون العراق القديم\صور النحت\اختام\اختام منبسطة\alnahat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7"/>
            <a:ext cx="4038600" cy="2232248"/>
          </a:xfrm>
          <a:prstGeom prst="rect">
            <a:avLst/>
          </a:prstGeom>
          <a:noFill/>
        </p:spPr>
      </p:pic>
      <p:pic>
        <p:nvPicPr>
          <p:cNvPr id="1027" name="Picture 3" descr="D:\فنون العراق القديم\صور النحت\اختام\اختام منبسطة\SumerCylinderSea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989958" cy="21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7416824" cy="2209800"/>
          </a:xfrm>
        </p:spPr>
        <p:txBody>
          <a:bodyPr>
            <a:normAutofit fontScale="92500"/>
          </a:bodyPr>
          <a:lstStyle/>
          <a:p>
            <a:pPr algn="just"/>
            <a:r>
              <a:rPr lang="ar-IQ" dirty="0" smtClean="0">
                <a:solidFill>
                  <a:schemeClr val="tx1"/>
                </a:solidFill>
              </a:rPr>
              <a:t>ختم اسطواني عليه مشهد اسطوري يمثل حيوانات ربما تكون وعولا ولديها قرون كبيرة  ويقف بينها رجل ذو لحية كثة يرتدي فوق </a:t>
            </a:r>
            <a:r>
              <a:rPr lang="ar-IQ" dirty="0" err="1" smtClean="0">
                <a:solidFill>
                  <a:schemeClr val="tx1"/>
                </a:solidFill>
              </a:rPr>
              <a:t>راسه</a:t>
            </a:r>
            <a:r>
              <a:rPr lang="ar-IQ" dirty="0" smtClean="0">
                <a:solidFill>
                  <a:schemeClr val="tx1"/>
                </a:solidFill>
              </a:rPr>
              <a:t> عمة صغيرة ويرتدي ثوبا قصيرا مزركشا ويمسك بيديه حشائش يطعم </a:t>
            </a:r>
            <a:r>
              <a:rPr lang="ar-IQ" dirty="0" err="1" smtClean="0">
                <a:solidFill>
                  <a:schemeClr val="tx1"/>
                </a:solidFill>
              </a:rPr>
              <a:t>بها</a:t>
            </a:r>
            <a:r>
              <a:rPr lang="ar-IQ" dirty="0" smtClean="0">
                <a:solidFill>
                  <a:schemeClr val="tx1"/>
                </a:solidFill>
              </a:rPr>
              <a:t> تلك الوعول </a:t>
            </a:r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intel\Desktop\فنون العراق القديم\صور النحت\اختام\عصر الوركاء وجمدة نصر\god feeding his goats 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911600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تنقش الاشكال بطريقة النحت الغائر وبشكل معكوس وعند الختم </a:t>
            </a:r>
            <a:r>
              <a:rPr lang="ar-IQ" b="1" dirty="0" err="1" smtClean="0">
                <a:solidFill>
                  <a:srgbClr val="FF0000"/>
                </a:solidFill>
              </a:rPr>
              <a:t>بها</a:t>
            </a:r>
            <a:r>
              <a:rPr lang="ar-IQ" b="1" dirty="0" smtClean="0">
                <a:solidFill>
                  <a:srgbClr val="FF0000"/>
                </a:solidFill>
              </a:rPr>
              <a:t> او دحرجتها على قطعة من الطين تطبع الاشكال وتظهر بارزة على الطين بشكل </a:t>
            </a:r>
            <a:r>
              <a:rPr lang="ar-IQ" b="1" dirty="0" err="1" smtClean="0">
                <a:solidFill>
                  <a:srgbClr val="FF0000"/>
                </a:solidFill>
              </a:rPr>
              <a:t>حقيقي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intel\Desktop\صورة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472608" cy="233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الاختام المنبسطة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ar-IQ" dirty="0" smtClean="0"/>
              <a:t>	</a:t>
            </a:r>
            <a:r>
              <a:rPr lang="ar-IQ" dirty="0" smtClean="0">
                <a:solidFill>
                  <a:srgbClr val="0070C0"/>
                </a:solidFill>
              </a:rPr>
              <a:t>وهي عبارة عن اختام حجرية ذات شكل قرصي مستدير او مربعة الشكل او تكون بشكل تمثال حيوان </a:t>
            </a:r>
            <a:r>
              <a:rPr lang="ar-IQ" dirty="0" err="1" smtClean="0">
                <a:solidFill>
                  <a:srgbClr val="0070C0"/>
                </a:solidFill>
              </a:rPr>
              <a:t>صغير </a:t>
            </a:r>
            <a:r>
              <a:rPr lang="ar-IQ" dirty="0" smtClean="0">
                <a:solidFill>
                  <a:srgbClr val="0070C0"/>
                </a:solidFill>
              </a:rPr>
              <a:t>, وكلها ذات  قاعدة مستوية ينقش عليها مشهد </a:t>
            </a:r>
            <a:r>
              <a:rPr lang="ar-IQ" dirty="0" err="1" smtClean="0">
                <a:solidFill>
                  <a:srgbClr val="0070C0"/>
                </a:solidFill>
              </a:rPr>
              <a:t>الختم ..</a:t>
            </a:r>
            <a:endParaRPr lang="ar-IQ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ar-IQ" dirty="0" smtClean="0"/>
              <a:t>	</a:t>
            </a:r>
            <a:r>
              <a:rPr lang="ar-IQ" dirty="0" smtClean="0">
                <a:solidFill>
                  <a:srgbClr val="7030A0"/>
                </a:solidFill>
              </a:rPr>
              <a:t>ظهرت الاختام المنبسطة في بدايات العصر الحجري الحديث في عصر </a:t>
            </a:r>
            <a:r>
              <a:rPr lang="ar-IQ" dirty="0" err="1" smtClean="0">
                <a:solidFill>
                  <a:srgbClr val="7030A0"/>
                </a:solidFill>
              </a:rPr>
              <a:t>حسونة </a:t>
            </a:r>
            <a:r>
              <a:rPr lang="ar-IQ" dirty="0" smtClean="0">
                <a:solidFill>
                  <a:srgbClr val="7030A0"/>
                </a:solidFill>
              </a:rPr>
              <a:t>, حيث عثر على قطع حجرية قرصية الحجم عليها خطوط متقاطعة في موقع تل </a:t>
            </a:r>
            <a:r>
              <a:rPr lang="ar-IQ" dirty="0" err="1" smtClean="0">
                <a:solidFill>
                  <a:srgbClr val="7030A0"/>
                </a:solidFill>
              </a:rPr>
              <a:t>المغزلية </a:t>
            </a:r>
            <a:r>
              <a:rPr lang="ar-IQ" dirty="0" smtClean="0">
                <a:solidFill>
                  <a:srgbClr val="7030A0"/>
                </a:solidFill>
              </a:rPr>
              <a:t>, يعتقد انها النموذج الاقدم </a:t>
            </a:r>
            <a:r>
              <a:rPr lang="ar-IQ" dirty="0" err="1" smtClean="0">
                <a:solidFill>
                  <a:srgbClr val="7030A0"/>
                </a:solidFill>
              </a:rPr>
              <a:t>للاختام</a:t>
            </a:r>
            <a:r>
              <a:rPr lang="ar-IQ" dirty="0" smtClean="0">
                <a:solidFill>
                  <a:srgbClr val="7030A0"/>
                </a:solidFill>
              </a:rPr>
              <a:t> المنبسطة </a:t>
            </a:r>
          </a:p>
          <a:p>
            <a:pPr algn="just">
              <a:buNone/>
            </a:pPr>
            <a:endParaRPr lang="ar-IQ" dirty="0"/>
          </a:p>
        </p:txBody>
      </p:sp>
      <p:pic>
        <p:nvPicPr>
          <p:cNvPr id="2050" name="Picture 2" descr="D:\فنون العراق القديم\صور النحت\اختام\اختام منبسطة\alnahat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1"/>
            <a:ext cx="4038600" cy="2088232"/>
          </a:xfrm>
          <a:prstGeom prst="rect">
            <a:avLst/>
          </a:prstGeom>
          <a:noFill/>
        </p:spPr>
      </p:pic>
      <p:pic>
        <p:nvPicPr>
          <p:cNvPr id="2051" name="Picture 3" descr="D:\فنون العراق القديم\صور النحت\اختام\اختام منبسطة\mesopotamian_stamp_seal_mill_4_bc_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10445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الاختام الاسطوانية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ar-IQ" dirty="0" smtClean="0"/>
              <a:t>	الختم</a:t>
            </a:r>
            <a:r>
              <a:rPr lang="ar-IQ" b="1" dirty="0" smtClean="0"/>
              <a:t> </a:t>
            </a:r>
            <a:r>
              <a:rPr lang="ar-IQ" dirty="0" smtClean="0"/>
              <a:t>الاسطواني هو عبارة عن قطعة حجرية اسطوانية الشكل مثقوبة من الوسط لغرض تعليقها في الرقبة ولا يتجاوز طولها 5 </a:t>
            </a:r>
            <a:r>
              <a:rPr lang="ar-IQ" dirty="0" err="1" smtClean="0"/>
              <a:t>سم </a:t>
            </a:r>
            <a:r>
              <a:rPr lang="ar-IQ" dirty="0" smtClean="0"/>
              <a:t>, وقد استخدم الفنان سطوحها الخارجية مساحة للنحت </a:t>
            </a:r>
            <a:r>
              <a:rPr lang="ar-IQ" dirty="0" err="1" smtClean="0"/>
              <a:t>الغائر </a:t>
            </a:r>
            <a:r>
              <a:rPr lang="ar-IQ" dirty="0" smtClean="0"/>
              <a:t>, ويكون هذا النحت بشكل </a:t>
            </a:r>
            <a:r>
              <a:rPr lang="ar-IQ" dirty="0" err="1" smtClean="0"/>
              <a:t>معكوس </a:t>
            </a:r>
            <a:r>
              <a:rPr lang="ar-IQ" dirty="0" smtClean="0"/>
              <a:t>, يصور لنا بعض المشاهد التي تكون احيانا مصحوبة بكتابة </a:t>
            </a:r>
            <a:endParaRPr lang="ar-IQ" dirty="0"/>
          </a:p>
        </p:txBody>
      </p:sp>
      <p:pic>
        <p:nvPicPr>
          <p:cNvPr id="3074" name="Picture 2" descr="D:\فنون العراق القديم\صور النحت\اختام\ob_cy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4038600" cy="1944216"/>
          </a:xfrm>
          <a:prstGeom prst="rect">
            <a:avLst/>
          </a:prstGeom>
          <a:noFill/>
        </p:spPr>
      </p:pic>
      <p:pic>
        <p:nvPicPr>
          <p:cNvPr id="3075" name="Picture 3" descr="D:\فنون العراق القديم\صور النحت\اختام\c2_gp_sceau_cyl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4450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فنون العراق القديم\صور النحت\اختام\صورة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12879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اختام </a:t>
            </a:r>
            <a:r>
              <a:rPr lang="ar-IQ" b="1" dirty="0" err="1" smtClean="0"/>
              <a:t>الوركاء</a:t>
            </a:r>
            <a:r>
              <a:rPr lang="ar-IQ" b="1" dirty="0" smtClean="0"/>
              <a:t> </a:t>
            </a:r>
            <a:r>
              <a:rPr lang="ar-IQ" b="1" dirty="0" err="1" smtClean="0"/>
              <a:t>وجمدة</a:t>
            </a:r>
            <a:r>
              <a:rPr lang="ar-IQ" b="1" dirty="0" smtClean="0"/>
              <a:t> نصر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ar-IQ" dirty="0" smtClean="0"/>
              <a:t>	بدأ استعمال الاختام الاسطوانية </a:t>
            </a:r>
            <a:r>
              <a:rPr lang="ar-IQ" dirty="0" err="1" smtClean="0"/>
              <a:t>لاول</a:t>
            </a:r>
            <a:r>
              <a:rPr lang="ar-IQ" dirty="0" smtClean="0"/>
              <a:t> مرة  في عصر </a:t>
            </a:r>
            <a:r>
              <a:rPr lang="ar-IQ" dirty="0" err="1" smtClean="0"/>
              <a:t>الوركاء</a:t>
            </a:r>
            <a:r>
              <a:rPr lang="ar-IQ" dirty="0" smtClean="0"/>
              <a:t>, وتمتاز بان شكلها كان </a:t>
            </a:r>
            <a:r>
              <a:rPr lang="ar-IQ" dirty="0" err="1" smtClean="0"/>
              <a:t>كبيرا </a:t>
            </a:r>
            <a:r>
              <a:rPr lang="ar-IQ" dirty="0" smtClean="0"/>
              <a:t>, واغلبها معمول من حجارة </a:t>
            </a:r>
            <a:r>
              <a:rPr lang="ar-IQ" dirty="0" err="1" smtClean="0"/>
              <a:t>كلسية</a:t>
            </a:r>
            <a:r>
              <a:rPr lang="ar-IQ" dirty="0" smtClean="0"/>
              <a:t> بيضاء اللون او حمراء, وتدل اغلب المشاهد في اختام العصرين  على </a:t>
            </a:r>
            <a:r>
              <a:rPr lang="ar-IQ" dirty="0" err="1" smtClean="0"/>
              <a:t>التواصل .</a:t>
            </a:r>
            <a:r>
              <a:rPr lang="ar-IQ" dirty="0" smtClean="0"/>
              <a:t> وتمتاز ببساطة </a:t>
            </a:r>
            <a:r>
              <a:rPr lang="ar-IQ" dirty="0" err="1" smtClean="0"/>
              <a:t>التعبير </a:t>
            </a:r>
            <a:r>
              <a:rPr lang="ar-IQ" dirty="0" smtClean="0"/>
              <a:t>, وكانت ذات مواضيع دينية </a:t>
            </a:r>
            <a:r>
              <a:rPr lang="ar-IQ" dirty="0" err="1" smtClean="0"/>
              <a:t>واسطورية</a:t>
            </a:r>
            <a:r>
              <a:rPr lang="ar-IQ" dirty="0" smtClean="0"/>
              <a:t> وتصور الصراع بين </a:t>
            </a:r>
            <a:r>
              <a:rPr lang="ar-IQ" dirty="0" err="1" smtClean="0"/>
              <a:t>الحيوانات </a:t>
            </a:r>
            <a:r>
              <a:rPr lang="ar-IQ" dirty="0" smtClean="0"/>
              <a:t>, ثم تحولت في اواخر هذا العصر الى اشكال </a:t>
            </a:r>
            <a:r>
              <a:rPr lang="ar-IQ" dirty="0" err="1" smtClean="0"/>
              <a:t>زخرفية</a:t>
            </a:r>
            <a:r>
              <a:rPr lang="ar-IQ" dirty="0" smtClean="0"/>
              <a:t> </a:t>
            </a:r>
            <a:r>
              <a:rPr lang="ar-IQ" dirty="0" err="1" smtClean="0"/>
              <a:t>.</a:t>
            </a:r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1029" name="Picture 5" descr="D:\فنون العراق القديم\صور النحت\اختام\Cylinderseal_monster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456384" cy="2288282"/>
          </a:xfrm>
          <a:prstGeom prst="rect">
            <a:avLst/>
          </a:prstGeom>
          <a:noFill/>
        </p:spPr>
      </p:pic>
      <p:pic>
        <p:nvPicPr>
          <p:cNvPr id="1030" name="Picture 6" descr="C:\Users\intel\Desktop\فنون العراق القديم\صور النحت\اختام\عصر الوركاء وجمدة نصر\0f6f1edeb1842dfafbccc6c8d96b13f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19674" y="548681"/>
            <a:ext cx="1728191" cy="374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IQ" b="1" dirty="0" smtClean="0"/>
              <a:t> </a:t>
            </a:r>
            <a:br>
              <a:rPr lang="ar-IQ" b="1" dirty="0" smtClean="0"/>
            </a:br>
            <a:r>
              <a:rPr lang="ar-IQ" sz="3100" b="1" dirty="0" smtClean="0"/>
              <a:t>نماذج من الاختام الاسطوانية في عصر </a:t>
            </a:r>
            <a:r>
              <a:rPr lang="ar-IQ" sz="3100" b="1" dirty="0" err="1" smtClean="0"/>
              <a:t>الوركاء</a:t>
            </a:r>
            <a:r>
              <a:rPr lang="ar-IQ" sz="3100" b="1" dirty="0" smtClean="0"/>
              <a:t> </a:t>
            </a:r>
            <a:r>
              <a:rPr lang="ar-IQ" sz="3100" b="1" dirty="0" err="1" smtClean="0"/>
              <a:t>وجمدة</a:t>
            </a:r>
            <a:r>
              <a:rPr lang="ar-IQ" sz="3100" b="1" dirty="0" smtClean="0"/>
              <a:t> نصر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IQ" dirty="0" smtClean="0"/>
              <a:t>	</a:t>
            </a:r>
            <a:endParaRPr lang="ar-IQ" dirty="0"/>
          </a:p>
        </p:txBody>
      </p:sp>
      <p:pic>
        <p:nvPicPr>
          <p:cNvPr id="4099" name="Picture 3" descr="C:\Users\intel\Desktop\فنون العراق القديم\صور النحت\اختام\عصر الوركاء وجمدة نصر\0f6f1edeb1842dfafbccc6c8d96b13f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367" y="1600201"/>
            <a:ext cx="1228393" cy="3124944"/>
          </a:xfrm>
          <a:prstGeom prst="rect">
            <a:avLst/>
          </a:prstGeom>
          <a:noFill/>
        </p:spPr>
      </p:pic>
      <p:pic>
        <p:nvPicPr>
          <p:cNvPr id="4100" name="Picture 4" descr="C:\Users\intel\Desktop\فنون العراق القديم\صور النحت\اختام\عصر الوركاء وجمدة نصر\530351_358832044215626_6276811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1531044" cy="1956048"/>
          </a:xfrm>
          <a:prstGeom prst="rect">
            <a:avLst/>
          </a:prstGeom>
          <a:noFill/>
        </p:spPr>
      </p:pic>
      <p:pic>
        <p:nvPicPr>
          <p:cNvPr id="4105" name="Picture 9" descr="C:\Users\intel\Desktop\فنون العراق القديم\صور النحت\اختام\عصر الوركاء وجمدة نصر\tumblr_n2o3ukY0t81rgfuxj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3108981" cy="1959496"/>
          </a:xfrm>
          <a:prstGeom prst="rect">
            <a:avLst/>
          </a:prstGeom>
          <a:noFill/>
        </p:spPr>
      </p:pic>
      <p:pic>
        <p:nvPicPr>
          <p:cNvPr id="4106" name="Picture 10" descr="C:\Users\intel\Desktop\فنون العراق القديم\صور النحت\اختام\عصر الوركاء وجمدة نصر\8d5ac36e423285c4011d972e98bbaa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4009256" cy="189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dirty="0" smtClean="0"/>
              <a:t>	</a:t>
            </a:r>
            <a:r>
              <a:rPr lang="ar-IQ" sz="2600" b="1" dirty="0" smtClean="0">
                <a:cs typeface="+mj-cs"/>
              </a:rPr>
              <a:t>ختم اسطواني  كبير من حجر كلسي </a:t>
            </a:r>
            <a:r>
              <a:rPr lang="ar-IQ" sz="2600" b="1" dirty="0" err="1" smtClean="0">
                <a:cs typeface="+mj-cs"/>
              </a:rPr>
              <a:t>رمادي </a:t>
            </a:r>
            <a:r>
              <a:rPr lang="ar-IQ" sz="2600" b="1" dirty="0" smtClean="0">
                <a:cs typeface="+mj-cs"/>
              </a:rPr>
              <a:t>, يصور مشهدا </a:t>
            </a:r>
            <a:r>
              <a:rPr lang="ar-IQ" sz="2600" b="1" dirty="0" err="1" smtClean="0">
                <a:cs typeface="+mj-cs"/>
              </a:rPr>
              <a:t>طبيعيا </a:t>
            </a:r>
            <a:r>
              <a:rPr lang="ar-IQ" sz="2600" b="1" dirty="0" smtClean="0">
                <a:cs typeface="+mj-cs"/>
              </a:rPr>
              <a:t>, لقطيع من الابقار والعجول تحيط </a:t>
            </a:r>
            <a:r>
              <a:rPr lang="ar-IQ" sz="2600" b="1" dirty="0" err="1" smtClean="0">
                <a:cs typeface="+mj-cs"/>
              </a:rPr>
              <a:t>بحظيرة </a:t>
            </a:r>
            <a:r>
              <a:rPr lang="ar-IQ" sz="2600" b="1" dirty="0" smtClean="0">
                <a:cs typeface="+mj-cs"/>
              </a:rPr>
              <a:t>( زريبة) من القصب يظهر في اعلاها وجانبيها عمود تزينه ثلاث حلقات من جانبيه  يرمز الى الاله الراعي </a:t>
            </a:r>
            <a:r>
              <a:rPr lang="ar-IQ" sz="2600" b="1" dirty="0" err="1" smtClean="0">
                <a:cs typeface="+mj-cs"/>
              </a:rPr>
              <a:t>دموزي</a:t>
            </a:r>
            <a:r>
              <a:rPr lang="ar-IQ" sz="2600" b="1" dirty="0" smtClean="0">
                <a:cs typeface="+mj-cs"/>
              </a:rPr>
              <a:t> ( اله النبات), وعجلان صغيران يهمان بالخروج من الحظيرة </a:t>
            </a:r>
            <a:r>
              <a:rPr lang="ar-IQ" sz="2600" b="1" dirty="0" err="1" smtClean="0">
                <a:cs typeface="+mj-cs"/>
              </a:rPr>
              <a:t>وامامهما</a:t>
            </a:r>
            <a:r>
              <a:rPr lang="ar-IQ" sz="2600" b="1" dirty="0" smtClean="0">
                <a:cs typeface="+mj-cs"/>
              </a:rPr>
              <a:t> اناء </a:t>
            </a:r>
            <a:r>
              <a:rPr lang="ar-IQ" sz="2600" b="1" dirty="0" err="1" smtClean="0">
                <a:cs typeface="+mj-cs"/>
              </a:rPr>
              <a:t>شرب </a:t>
            </a:r>
            <a:r>
              <a:rPr lang="ar-IQ" sz="2600" b="1" dirty="0" smtClean="0">
                <a:cs typeface="+mj-cs"/>
              </a:rPr>
              <a:t>, وهذا المشهد ربما يرمز الى العناية </a:t>
            </a:r>
            <a:r>
              <a:rPr lang="ar-IQ" sz="2600" b="1" dirty="0" err="1" smtClean="0">
                <a:cs typeface="+mj-cs"/>
              </a:rPr>
              <a:t>بالماشية.</a:t>
            </a:r>
            <a:r>
              <a:rPr lang="ar-IQ" sz="2600" b="1" dirty="0" smtClean="0">
                <a:cs typeface="+mj-cs"/>
              </a:rPr>
              <a:t> </a:t>
            </a:r>
          </a:p>
          <a:p>
            <a:pPr algn="just">
              <a:buNone/>
            </a:pPr>
            <a:r>
              <a:rPr lang="ar-IQ" sz="2600" b="1" dirty="0" smtClean="0">
                <a:cs typeface="+mj-cs"/>
              </a:rPr>
              <a:t>	عثر على هذا الختم في معبد سين في خفاجي </a:t>
            </a:r>
          </a:p>
          <a:p>
            <a:endParaRPr lang="ar-IQ" dirty="0"/>
          </a:p>
        </p:txBody>
      </p:sp>
      <p:pic>
        <p:nvPicPr>
          <p:cNvPr id="5122" name="Picture 2" descr="C:\Users\intel\Desktop\فنون العراق القديم\صور النحت\اختام\cylinder-seal-with-herd_frank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728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IQ" sz="2800" dirty="0" smtClean="0"/>
              <a:t>	ختم اسطواني يصور مشهدا </a:t>
            </a:r>
            <a:r>
              <a:rPr lang="ar-IQ" sz="2800" dirty="0" err="1" smtClean="0"/>
              <a:t>دينيا </a:t>
            </a:r>
            <a:r>
              <a:rPr lang="ar-IQ" sz="2800" dirty="0" smtClean="0"/>
              <a:t>, قارب كبير جدا يتوسطه رجل حجمه كبير يعتقد انه امير له لحية كثة  وعلى </a:t>
            </a:r>
            <a:r>
              <a:rPr lang="ar-IQ" sz="2800" dirty="0" err="1" smtClean="0"/>
              <a:t>راسه</a:t>
            </a:r>
            <a:r>
              <a:rPr lang="ar-IQ" sz="2800" dirty="0" smtClean="0"/>
              <a:t> عمامة ويتدلى شعر </a:t>
            </a:r>
            <a:r>
              <a:rPr lang="ar-IQ" sz="2800" dirty="0" err="1" smtClean="0"/>
              <a:t>راسه</a:t>
            </a:r>
            <a:r>
              <a:rPr lang="ar-IQ" sz="2800" dirty="0" smtClean="0"/>
              <a:t> على كتفه يرتدي وزرة وجزئه الاعلى عاريا  </a:t>
            </a:r>
            <a:r>
              <a:rPr lang="ar-IQ" sz="2800" dirty="0" err="1" smtClean="0"/>
              <a:t>والايدي</a:t>
            </a:r>
            <a:r>
              <a:rPr lang="ar-IQ" sz="2800" dirty="0" smtClean="0"/>
              <a:t> متشابكة على صدره وهذه حالة تعبد ويوجد خلفه نموذج لواجهة </a:t>
            </a:r>
            <a:r>
              <a:rPr lang="ar-IQ" sz="2800" dirty="0" err="1" smtClean="0"/>
              <a:t>معبد </a:t>
            </a:r>
            <a:r>
              <a:rPr lang="ar-IQ" sz="2800" dirty="0" smtClean="0"/>
              <a:t>, </a:t>
            </a:r>
            <a:r>
              <a:rPr lang="ar-IQ" sz="2800" dirty="0" err="1" smtClean="0"/>
              <a:t>وامامه</a:t>
            </a:r>
            <a:r>
              <a:rPr lang="ar-IQ" sz="2800" dirty="0" smtClean="0"/>
              <a:t> ثور  فوق ظهره منصة متدرجة تحمل </a:t>
            </a:r>
            <a:r>
              <a:rPr lang="ar-IQ" sz="2800" dirty="0" err="1" smtClean="0"/>
              <a:t>راية </a:t>
            </a:r>
            <a:r>
              <a:rPr lang="ar-IQ" sz="2800" dirty="0" smtClean="0"/>
              <a:t>, وفي مقدمة القارب رجل واقف بيده عصا وفي مؤخرة القارب رجل جالس بيده </a:t>
            </a:r>
            <a:r>
              <a:rPr lang="ar-IQ" sz="2800" dirty="0" err="1" smtClean="0"/>
              <a:t>مجذاف</a:t>
            </a:r>
            <a:r>
              <a:rPr lang="ar-IQ" sz="2800" dirty="0" smtClean="0"/>
              <a:t> </a:t>
            </a:r>
            <a:r>
              <a:rPr lang="ar-IQ" sz="2800" dirty="0" err="1" smtClean="0"/>
              <a:t>..</a:t>
            </a:r>
            <a:endParaRPr lang="ar-IQ" sz="2800" dirty="0"/>
          </a:p>
        </p:txBody>
      </p:sp>
      <p:pic>
        <p:nvPicPr>
          <p:cNvPr id="6147" name="Picture 3" descr="C:\Users\intel\Desktop\فنون العراق القديم\صور النحت\اختام\ur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55272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63</Words>
  <Application>Microsoft Office PowerPoint</Application>
  <PresentationFormat>عرض على الشاشة (3:4)‏</PresentationFormat>
  <Paragraphs>17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فن النحت الغائر </vt:lpstr>
      <vt:lpstr>الشريحة 2</vt:lpstr>
      <vt:lpstr> الاختام المنبسطة </vt:lpstr>
      <vt:lpstr> الاختام الاسطوانية  </vt:lpstr>
      <vt:lpstr>الشريحة 5</vt:lpstr>
      <vt:lpstr> اختام الوركاء وجمدة نصر </vt:lpstr>
      <vt:lpstr>  نماذج من الاختام الاسطوانية في عصر الوركاء وجمدة نصر  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فن النحت الغائر</dc:title>
  <dc:creator>intel</dc:creator>
  <cp:lastModifiedBy>Mohamed</cp:lastModifiedBy>
  <cp:revision>55</cp:revision>
  <dcterms:created xsi:type="dcterms:W3CDTF">2015-01-04T17:48:51Z</dcterms:created>
  <dcterms:modified xsi:type="dcterms:W3CDTF">2016-03-14T17:10:42Z</dcterms:modified>
</cp:coreProperties>
</file>