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2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7" r:id="rId4"/>
    <p:sldId id="263" r:id="rId5"/>
    <p:sldId id="259" r:id="rId6"/>
    <p:sldId id="260" r:id="rId7"/>
    <p:sldId id="261" r:id="rId8"/>
    <p:sldId id="262" r:id="rId9"/>
    <p:sldId id="264" r:id="rId10"/>
    <p:sldId id="300" r:id="rId11"/>
    <p:sldId id="265" r:id="rId12"/>
    <p:sldId id="266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560" autoAdjust="0"/>
    <p:restoredTop sz="86323" autoAdjust="0"/>
  </p:normalViewPr>
  <p:slideViewPr>
    <p:cSldViewPr>
      <p:cViewPr>
        <p:scale>
          <a:sx n="80" d="100"/>
          <a:sy n="80" d="100"/>
        </p:scale>
        <p:origin x="-132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D82CE-7B11-45FA-BB53-6A92F0B8934A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64BAA-FD3C-4726-BD94-833F3A2D4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4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9B700-346C-4A13-9542-6E132988FE9D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70B73-383A-419A-8E73-8C1D91BC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70B73-383A-419A-8E73-8C1D91BCD9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1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70B73-383A-419A-8E73-8C1D91BCD9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IQ" smtClean="0"/>
              <a:t>اللغة السومرية / التدريسي : م.م. حيدر عقيل - قسم الدراسات المسمارية 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870B73-383A-419A-8E73-8C1D91BCD9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5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2F370CE-88C8-427B-BA02-90102160F36B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C98C-9A39-4EBA-A4CC-B47B7EDB757D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9B94-2E0B-4E15-9392-2B8EC601D805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FB3F-D4DE-48FD-AA6F-8FE6749F05B9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3A60-8BE9-4A4A-BBB8-011FA04CAEEB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190F-6EC7-4B9D-AE4D-7DA17425A363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F68872-7DCE-4A21-9D82-519D41F862AF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672F2DE-5F53-4A59-9D4C-D577F7BBAE2C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DDCD-6583-4023-8CF6-A4BDFF5994B1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039C-A7DB-4524-8F20-4372EACDDA6A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CC87-A19A-4FBF-B8DF-9BEB9B920A8E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45B8C8B-E3A8-494D-9F65-49216A3972E7}" type="datetime8">
              <a:rPr lang="ar-IQ" smtClean="0"/>
              <a:t>23 تشرين الثاني، 15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B944525-13A8-4837-A6B5-FD1F36D3099F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عنصر نائب للمحتوى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5468714" cy="4600188"/>
          </a:xfrm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35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10</a:t>
            </a:fld>
            <a:endParaRPr lang="ar-IQ"/>
          </a:p>
        </p:txBody>
      </p:sp>
      <p:pic>
        <p:nvPicPr>
          <p:cNvPr id="4098" name="Picture 2" descr="C:\Users\mustaffa21\Desktop\New folder (2)\محاضرات الطلبة\لغة سومرية - اول مسماري\2015-2016\عرض اللغات\صور العرض\FB_IMG_1436049916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" y="609541"/>
            <a:ext cx="4862184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ustaffa21\Desktop\New folder (2)\محاضرات الطلبة\لغة سومرية - اول مسماري\2015-2016\عرض اللغات\صور العرض\FB_IMG_1429899095219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52" y="620687"/>
            <a:ext cx="4297660" cy="622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2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11</a:t>
            </a:fld>
            <a:endParaRPr lang="ar-IQ"/>
          </a:p>
        </p:txBody>
      </p:sp>
      <p:pic>
        <p:nvPicPr>
          <p:cNvPr id="1028" name="Picture 4" descr="C:\Users\mustaffa21\Desktop\New folder (2)\محاضرات الطلبة\لغة سومرية - اول مسماري\2015-2016\عرض اللغات\صور العرض\FB_IMG_1436050205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59" y="404664"/>
            <a:ext cx="4272876" cy="274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ustaffa21\Desktop\New folder (2)\محاضرات الطلبة\لغة سومرية - اول مسماري\2015-2016\عرض اللغات\صور العرض\FB_IMG_1430887022398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3" y="388276"/>
            <a:ext cx="4321380" cy="281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3" y="3372518"/>
            <a:ext cx="4588121" cy="3240360"/>
          </a:xfrm>
          <a:prstGeom prst="rect">
            <a:avLst/>
          </a:prstGeom>
        </p:spPr>
      </p:pic>
      <p:pic>
        <p:nvPicPr>
          <p:cNvPr id="9" name="Picture 3" descr="C:\Users\mustaffa21\Desktop\New folder (2)\محاضرات الطلبة\لغة سومرية - اول مسماري\2015-2016\عرض اللغات\صور العرض\New folder\800px-Reckoning_Before_Writing_Bulla_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3174709" cy="312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12</a:t>
            </a:fld>
            <a:endParaRPr lang="ar-IQ"/>
          </a:p>
        </p:txBody>
      </p:sp>
      <p:pic>
        <p:nvPicPr>
          <p:cNvPr id="12" name="Picture 2" descr="C:\Users\mustaffa21\Desktop\New folder (2)\محاضرات الطلبة\لغة سومرية - اول مسماري\2015-2016\عرض اللغات\صور العرض\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1"/>
            <a:ext cx="3415557" cy="312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71978"/>
            <a:ext cx="4032448" cy="574923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22" y="671978"/>
            <a:ext cx="3909392" cy="26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5607335" cy="5454010"/>
          </a:xfrm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078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064896" cy="4968552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ar-IQ" sz="5400" dirty="0" smtClean="0">
                <a:ln w="18415" cmpd="sng">
                  <a:solidFill>
                    <a:srgbClr val="FFFF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Japan" pitchFamily="18" charset="-78"/>
                <a:cs typeface="PT Bold Heading" pitchFamily="2" charset="-78"/>
              </a:rPr>
              <a:t>اللغة ( الكتابة ) السومرية </a:t>
            </a:r>
            <a:r>
              <a:rPr lang="en-US" sz="5400" b="0" cap="none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Japan" pitchFamily="18" charset="-78"/>
                <a:cs typeface="PT Bold Heading" pitchFamily="2" charset="-78"/>
              </a:rPr>
              <a:t/>
            </a:r>
            <a:br>
              <a:rPr lang="en-US" sz="5400" b="0" cap="none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Japan" pitchFamily="18" charset="-78"/>
                <a:cs typeface="PT Bold Heading" pitchFamily="2" charset="-78"/>
              </a:rPr>
            </a:br>
            <a:r>
              <a:rPr lang="ar-IQ" sz="4400" b="0" cap="none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Japan" pitchFamily="18" charset="-78"/>
                <a:cs typeface="PT Bold Heading" pitchFamily="2" charset="-78"/>
              </a:rPr>
              <a:t> </a:t>
            </a:r>
            <a:br>
              <a:rPr lang="ar-IQ" sz="4400" b="0" cap="none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Japan" pitchFamily="18" charset="-78"/>
                <a:cs typeface="PT Bold Heading" pitchFamily="2" charset="-78"/>
              </a:rPr>
            </a:br>
            <a:r>
              <a:rPr lang="en-US" sz="6000" b="1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Palatino Linotype" pitchFamily="18" charset="0"/>
                <a:ea typeface="+mn-ea"/>
                <a:cs typeface="B Jadid" pitchFamily="2" charset="-78"/>
              </a:rPr>
              <a:t>The </a:t>
            </a:r>
            <a:r>
              <a:rPr lang="en-US" sz="60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Palatino Linotype" pitchFamily="18" charset="0"/>
                <a:cs typeface="B Jadid" pitchFamily="2" charset="-78"/>
              </a:rPr>
              <a:t>Sumerian Language </a:t>
            </a:r>
            <a:endParaRPr lang="ar-IQ" sz="6000" b="1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latin typeface="Palatino Linotype" pitchFamily="18" charset="0"/>
              <a:ea typeface="+mn-ea"/>
              <a:cs typeface="B Jadid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0790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3347864" y="1988840"/>
            <a:ext cx="2808312" cy="1362075"/>
          </a:xfrm>
        </p:spPr>
        <p:txBody>
          <a:bodyPr/>
          <a:lstStyle/>
          <a:p>
            <a:r>
              <a:rPr lang="ar-IQ" sz="7200" dirty="0" smtClean="0">
                <a:ln w="12700">
                  <a:solidFill>
                    <a:schemeClr val="accent6"/>
                  </a:solidFill>
                </a:ln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أعـــــــــداد</a:t>
            </a:r>
            <a:endParaRPr lang="en-US" sz="7200" dirty="0">
              <a:ln w="12700">
                <a:solidFill>
                  <a:schemeClr val="accent6"/>
                </a:solidFill>
              </a:ln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>
          <a:xfrm>
            <a:off x="1547664" y="3861048"/>
            <a:ext cx="6513983" cy="1509712"/>
          </a:xfrm>
        </p:spPr>
        <p:txBody>
          <a:bodyPr>
            <a:normAutofit/>
          </a:bodyPr>
          <a:lstStyle/>
          <a:p>
            <a:r>
              <a:rPr lang="ar-IQ" sz="66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م . م. حيدر عقيل عبد </a:t>
            </a:r>
            <a:endParaRPr lang="en-US" sz="6600" dirty="0">
              <a:ln>
                <a:solidFill>
                  <a:schemeClr val="accent6"/>
                </a:solidFill>
              </a:ln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07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صر نائب للمحتوى 13"/>
          <p:cNvSpPr>
            <a:spLocks noGrp="1"/>
          </p:cNvSpPr>
          <p:nvPr>
            <p:ph sz="half" idx="4294967295"/>
          </p:nvPr>
        </p:nvSpPr>
        <p:spPr>
          <a:xfrm>
            <a:off x="611560" y="1916832"/>
            <a:ext cx="8281219" cy="4392488"/>
          </a:xfrm>
        </p:spPr>
        <p:txBody>
          <a:bodyPr>
            <a:normAutofit fontScale="47500" lnSpcReduction="20000"/>
          </a:bodyPr>
          <a:lstStyle/>
          <a:p>
            <a:pPr marL="36576" indent="0" algn="ctr">
              <a:lnSpc>
                <a:spcPct val="150000"/>
              </a:lnSpc>
              <a:buNone/>
            </a:pPr>
            <a:r>
              <a:rPr lang="ar-IQ" sz="51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*  </a:t>
            </a:r>
            <a:r>
              <a:rPr lang="ar-IQ" sz="51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طلبة المرحلة الاولى </a:t>
            </a:r>
            <a:r>
              <a:rPr lang="ar-IQ" sz="51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/ </a:t>
            </a:r>
            <a:r>
              <a:rPr lang="ar-IQ" sz="51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قسم </a:t>
            </a:r>
            <a:r>
              <a:rPr lang="ar-IQ" sz="51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الدراسات المسمارية </a:t>
            </a:r>
            <a:r>
              <a:rPr lang="ar-IQ" sz="51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/  كلية الاثار   </a:t>
            </a:r>
            <a:r>
              <a:rPr lang="ar-IQ" sz="51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. </a:t>
            </a:r>
          </a:p>
          <a:p>
            <a:pPr marL="36576" indent="0" algn="ctr">
              <a:lnSpc>
                <a:spcPct val="150000"/>
              </a:lnSpc>
              <a:buNone/>
            </a:pPr>
            <a:endParaRPr lang="ar-IQ" sz="5100" b="1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109728" indent="0" algn="ctr">
              <a:lnSpc>
                <a:spcPct val="150000"/>
              </a:lnSpc>
              <a:buNone/>
            </a:pPr>
            <a:r>
              <a:rPr lang="ar-IQ" sz="51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* طلبة المرحلة الثانية/  قسم الدراسات المسمارية /  كلية الاثار  . 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ar-IQ" sz="51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marL="109728" indent="0" algn="ctr">
              <a:lnSpc>
                <a:spcPct val="150000"/>
              </a:lnSpc>
              <a:buNone/>
            </a:pPr>
            <a:r>
              <a:rPr lang="ar-IQ" sz="51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* طلبة المرحلة الثالثة/  الفرع المسماري  /  قسم  الاثار  /  كلية الآداب . 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ar-IQ" sz="51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marL="109728" indent="0" algn="ctr">
              <a:lnSpc>
                <a:spcPct val="150000"/>
              </a:lnSpc>
              <a:buNone/>
            </a:pPr>
            <a:r>
              <a:rPr lang="ar-IQ" sz="51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18" charset="-78"/>
                <a:cs typeface="Andalus" pitchFamily="18" charset="-78"/>
              </a:rPr>
              <a:t>* </a:t>
            </a:r>
            <a:r>
              <a:rPr lang="ar-IQ" sz="51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طلبة المرحلة الرابعة /  الفرع المسماري  /  قسم  الاثار  /  كلية الآداب . </a:t>
            </a:r>
          </a:p>
          <a:p>
            <a:pPr algn="ctr">
              <a:lnSpc>
                <a:spcPct val="150000"/>
              </a:lnSpc>
              <a:buFont typeface="Arial" charset="0"/>
              <a:buChar char="•"/>
            </a:pPr>
            <a:endParaRPr lang="ar-IQ" sz="4500" b="1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36576" indent="0" algn="ctr">
              <a:lnSpc>
                <a:spcPct val="150000"/>
              </a:lnSpc>
              <a:buNone/>
            </a:pPr>
            <a:endParaRPr lang="ar-IQ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vertisingExtraBold" pitchFamily="2" charset="-78"/>
            </a:endParaRPr>
          </a:p>
          <a:p>
            <a:pPr marL="36576" indent="0" algn="ctr">
              <a:lnSpc>
                <a:spcPct val="150000"/>
              </a:lnSpc>
              <a:buNone/>
            </a:pPr>
            <a:endParaRPr lang="ar-IQ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vertisingExtraBold" pitchFamily="2" charset="-78"/>
            </a:endParaRPr>
          </a:p>
          <a:p>
            <a:pPr marL="36576" indent="0" algn="ctr">
              <a:lnSpc>
                <a:spcPct val="150000"/>
              </a:lnSpc>
              <a:buNone/>
            </a:pPr>
            <a:endParaRPr lang="ar-IQ" b="1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vertisingExtraBold" pitchFamily="2" charset="-78"/>
            </a:endParaRPr>
          </a:p>
          <a:p>
            <a:pPr marL="36576" indent="0" algn="ctr">
              <a:lnSpc>
                <a:spcPct val="150000"/>
              </a:lnSpc>
              <a:buNone/>
            </a:pPr>
            <a:endParaRPr lang="ar-IQ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vertisingExtraBold" pitchFamily="2" charset="-78"/>
            </a:endParaRPr>
          </a:p>
        </p:txBody>
      </p:sp>
      <p:sp>
        <p:nvSpPr>
          <p:cNvPr id="15" name="عنوان 14"/>
          <p:cNvSpPr>
            <a:spLocks noGrp="1"/>
          </p:cNvSpPr>
          <p:nvPr>
            <p:ph type="title" idx="4294967295"/>
          </p:nvPr>
        </p:nvSpPr>
        <p:spPr>
          <a:xfrm>
            <a:off x="1115616" y="548680"/>
            <a:ext cx="7467600" cy="1143000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ar-IQ" sz="5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Japan" pitchFamily="18" charset="-78"/>
                <a:cs typeface="PT Bold Heading" pitchFamily="2" charset="-78"/>
              </a:rPr>
              <a:t>ا</a:t>
            </a:r>
            <a:r>
              <a:rPr lang="ar-IQ" sz="5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ae_Japan" pitchFamily="18" charset="-78"/>
                <a:cs typeface="PT Bold Heading" pitchFamily="2" charset="-78"/>
              </a:rPr>
              <a:t>لفئات المستهدفة</a:t>
            </a:r>
            <a:r>
              <a:rPr lang="ar-IQ" sz="4400" dirty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Japan" pitchFamily="18" charset="-78"/>
                <a:cs typeface="PT Bold Heading" pitchFamily="2" charset="-78"/>
              </a:rPr>
              <a:t>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8577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153683" y="260648"/>
            <a:ext cx="5040560" cy="1656184"/>
          </a:xfrm>
        </p:spPr>
        <p:txBody>
          <a:bodyPr>
            <a:normAutofit/>
          </a:bodyPr>
          <a:lstStyle/>
          <a:p>
            <a:r>
              <a:rPr lang="ar-IQ" sz="7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PT Bold Heading" pitchFamily="2" charset="-78"/>
              </a:rPr>
              <a:t>ابتكار </a:t>
            </a:r>
            <a:r>
              <a:rPr lang="ar-IQ" sz="7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PT Bold Heading" pitchFamily="2" charset="-78"/>
              </a:rPr>
              <a:t>الكتابة</a:t>
            </a:r>
            <a:endParaRPr lang="en-US" sz="7200" dirty="0">
              <a:solidFill>
                <a:schemeClr val="accent6">
                  <a:lumMod val="20000"/>
                  <a:lumOff val="8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6</a:t>
            </a:fld>
            <a:endParaRPr lang="ar-IQ"/>
          </a:p>
        </p:txBody>
      </p:sp>
      <p:sp>
        <p:nvSpPr>
          <p:cNvPr id="8" name="مستطيل 7"/>
          <p:cNvSpPr/>
          <p:nvPr/>
        </p:nvSpPr>
        <p:spPr>
          <a:xfrm>
            <a:off x="599462" y="4293096"/>
            <a:ext cx="81490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600" b="1" dirty="0" smtClean="0">
                <a:solidFill>
                  <a:srgbClr val="002060"/>
                </a:solidFill>
                <a:latin typeface="Sakkal Majalla" pitchFamily="2" charset="-78"/>
                <a:cs typeface="PT Bold Heading" pitchFamily="2" charset="-78"/>
              </a:rPr>
              <a:t>أوجدت بسبب الحاجة الى توثيق ما يعطى او يؤخذ من مواد و سلع مختلفة بدلا من الاعتماد على الذاكرة</a:t>
            </a:r>
            <a:endParaRPr lang="en-US" sz="3600" dirty="0">
              <a:solidFill>
                <a:srgbClr val="002060"/>
              </a:solidFill>
              <a:latin typeface="Sakkal Majalla" pitchFamily="2" charset="-78"/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308756" y="2780928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800" b="1" dirty="0">
                <a:solidFill>
                  <a:srgbClr val="FFFF00"/>
                </a:solidFill>
                <a:latin typeface="Sakkal Majalla" pitchFamily="2" charset="-78"/>
                <a:cs typeface="PT Bold Heading" pitchFamily="2" charset="-78"/>
              </a:rPr>
              <a:t>ان الافتراض العام المقبول حول اختراع الكتابة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7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7</a:t>
            </a:fld>
            <a:endParaRPr lang="ar-IQ"/>
          </a:p>
        </p:txBody>
      </p:sp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4932040" y="764704"/>
            <a:ext cx="3923928" cy="997967"/>
          </a:xfrm>
        </p:spPr>
        <p:txBody>
          <a:bodyPr>
            <a:normAutofit/>
          </a:bodyPr>
          <a:lstStyle/>
          <a:p>
            <a:r>
              <a:rPr lang="ar-IQ" sz="2800" dirty="0" smtClean="0">
                <a:latin typeface="Andalus" pitchFamily="18" charset="-78"/>
                <a:cs typeface="PT Bold Heading" pitchFamily="2" charset="-78"/>
              </a:rPr>
              <a:t>نماذج كتابية قديمة مختلفة</a:t>
            </a:r>
            <a:endParaRPr lang="en-US" sz="2800" dirty="0">
              <a:latin typeface="Andalus" pitchFamily="18" charset="-78"/>
              <a:cs typeface="PT Bold Heading" pitchFamily="2" charset="-78"/>
            </a:endParaRPr>
          </a:p>
        </p:txBody>
      </p:sp>
      <p:pic>
        <p:nvPicPr>
          <p:cNvPr id="10" name="عنصر نائب للمحتوى 9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84" y="1988840"/>
            <a:ext cx="2880165" cy="2016224"/>
          </a:xfrm>
        </p:spPr>
      </p:pic>
      <p:pic>
        <p:nvPicPr>
          <p:cNvPr id="16" name="عنصر نائب للمحتوى 15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44824"/>
            <a:ext cx="2558812" cy="2193107"/>
          </a:xfr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7" y="504701"/>
            <a:ext cx="2313449" cy="1734052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0" b="45522"/>
          <a:stretch/>
        </p:blipFill>
        <p:spPr>
          <a:xfrm>
            <a:off x="755576" y="4869159"/>
            <a:ext cx="4802120" cy="1300179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4" y="2348880"/>
            <a:ext cx="1987602" cy="2270685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68859"/>
            <a:ext cx="2398793" cy="180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1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8</a:t>
            </a:fld>
            <a:endParaRPr lang="ar-IQ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973324"/>
            <a:ext cx="1678569" cy="217996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24" y="3973324"/>
            <a:ext cx="2029440" cy="209942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5" y="684469"/>
            <a:ext cx="2514600" cy="28575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3" y="3963731"/>
            <a:ext cx="2417878" cy="230664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308" y="1124745"/>
            <a:ext cx="3236073" cy="204383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772418"/>
            <a:ext cx="1913219" cy="316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2483768" y="620688"/>
            <a:ext cx="6300192" cy="72008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IQ" sz="2400" dirty="0" smtClean="0">
                <a:solidFill>
                  <a:srgbClr val="FF0000"/>
                </a:solidFill>
                <a:cs typeface="PT Bold Heading" pitchFamily="2" charset="-78"/>
              </a:rPr>
              <a:t>ما المقصود بالحاجة للتوثيق و عدم الاعتماد على الذاكرة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87129" y="1412776"/>
            <a:ext cx="8136904" cy="3888432"/>
          </a:xfrm>
        </p:spPr>
        <p:txBody>
          <a:bodyPr>
            <a:normAutofit/>
          </a:bodyPr>
          <a:lstStyle/>
          <a:p>
            <a:pPr algn="just" rtl="1"/>
            <a:r>
              <a:rPr lang="ar-IQ" sz="1800" b="1" dirty="0" smtClean="0">
                <a:latin typeface="Simplified Arabic" pitchFamily="18" charset="-78"/>
                <a:cs typeface="PT Bold Heading" pitchFamily="2" charset="-78"/>
              </a:rPr>
              <a:t>بعد </a:t>
            </a:r>
            <a:r>
              <a:rPr lang="ar-IQ" sz="1800" b="1" dirty="0">
                <a:latin typeface="Simplified Arabic" pitchFamily="18" charset="-78"/>
                <a:cs typeface="PT Bold Heading" pitchFamily="2" charset="-78"/>
              </a:rPr>
              <a:t>ان ظهرت المدن و ازدادت الاعمال خصوصا بعد نشوء </a:t>
            </a:r>
            <a:r>
              <a:rPr lang="ar-IQ" sz="1800" b="1" dirty="0" smtClean="0">
                <a:latin typeface="Simplified Arabic" pitchFamily="18" charset="-78"/>
                <a:cs typeface="PT Bold Heading" pitchFamily="2" charset="-78"/>
              </a:rPr>
              <a:t>المعابد التي عدت المؤسسة الاقتصادية في المدينة . </a:t>
            </a:r>
          </a:p>
          <a:p>
            <a:pPr marL="109728" indent="0" algn="just" rtl="1">
              <a:buNone/>
            </a:pPr>
            <a:endParaRPr lang="ar-IQ" sz="1800" b="1" dirty="0" smtClean="0">
              <a:latin typeface="Simplified Arabic" pitchFamily="18" charset="-78"/>
              <a:cs typeface="PT Bold Heading" pitchFamily="2" charset="-78"/>
            </a:endParaRPr>
          </a:p>
          <a:p>
            <a:pPr algn="just" rtl="1"/>
            <a:r>
              <a:rPr lang="ar-IQ" sz="1800" b="1" dirty="0" smtClean="0">
                <a:latin typeface="Simplified Arabic" pitchFamily="18" charset="-78"/>
                <a:cs typeface="PT Bold Heading" pitchFamily="2" charset="-78"/>
              </a:rPr>
              <a:t>كان المعبد يقوم باستلام </a:t>
            </a:r>
            <a:r>
              <a:rPr lang="ar-IQ" sz="1800" b="1" dirty="0">
                <a:latin typeface="Simplified Arabic" pitchFamily="18" charset="-78"/>
                <a:cs typeface="PT Bold Heading" pitchFamily="2" charset="-78"/>
              </a:rPr>
              <a:t>القرابين و النذور </a:t>
            </a:r>
            <a:r>
              <a:rPr lang="ar-IQ" sz="1800" b="1" dirty="0" smtClean="0">
                <a:latin typeface="Simplified Arabic" pitchFamily="18" charset="-78"/>
                <a:cs typeface="PT Bold Heading" pitchFamily="2" charset="-78"/>
              </a:rPr>
              <a:t>و صرفها لها لتلبية الاحتياجات اليومية</a:t>
            </a:r>
          </a:p>
          <a:p>
            <a:pPr marL="109728" indent="0" algn="just" rtl="1">
              <a:buNone/>
            </a:pPr>
            <a:endParaRPr lang="ar-IQ" sz="1800" b="1" dirty="0" smtClean="0">
              <a:cs typeface="PT Bold Heading" pitchFamily="2" charset="-78"/>
            </a:endParaRPr>
          </a:p>
          <a:p>
            <a:pPr algn="just" rtl="1"/>
            <a:r>
              <a:rPr lang="ar-IQ" sz="1800" b="1" dirty="0">
                <a:latin typeface="Simplified Arabic" pitchFamily="18" charset="-78"/>
                <a:cs typeface="PT Bold Heading" pitchFamily="2" charset="-78"/>
              </a:rPr>
              <a:t>بمرور الزمن توسعت المدن و تطورت الحياة و ازداد عدد السكان </a:t>
            </a:r>
            <a:r>
              <a:rPr lang="ar-IQ" sz="1800" b="1" dirty="0" err="1">
                <a:latin typeface="Simplified Arabic" pitchFamily="18" charset="-78"/>
                <a:cs typeface="PT Bold Heading" pitchFamily="2" charset="-78"/>
              </a:rPr>
              <a:t>فأزدادت</a:t>
            </a:r>
            <a:r>
              <a:rPr lang="ar-IQ" sz="1800" b="1" dirty="0">
                <a:latin typeface="Simplified Arabic" pitchFamily="18" charset="-78"/>
                <a:cs typeface="PT Bold Heading" pitchFamily="2" charset="-78"/>
              </a:rPr>
              <a:t> مدخولات و مخرجات المعابد زيادة كبيرة اصبح من الضروري معها الاعتماد </a:t>
            </a:r>
            <a:r>
              <a:rPr lang="ar-IQ" sz="1800" b="1" dirty="0" smtClean="0">
                <a:latin typeface="Simplified Arabic" pitchFamily="18" charset="-78"/>
                <a:cs typeface="PT Bold Heading" pitchFamily="2" charset="-78"/>
              </a:rPr>
              <a:t>على </a:t>
            </a:r>
            <a:r>
              <a:rPr lang="ar-IQ" sz="1800" b="1" dirty="0">
                <a:latin typeface="Simplified Arabic" pitchFamily="18" charset="-78"/>
                <a:cs typeface="PT Bold Heading" pitchFamily="2" charset="-78"/>
              </a:rPr>
              <a:t>وسيلة اخرى غير الذاكرة لتسجيل ما يؤخذ و يعطى من المعبد . </a:t>
            </a:r>
          </a:p>
          <a:p>
            <a:pPr marL="109728" indent="0" algn="just" rtl="1">
              <a:buFont typeface="Georgia"/>
              <a:buNone/>
            </a:pPr>
            <a:endParaRPr lang="ar-IQ" sz="1800" b="1" dirty="0">
              <a:latin typeface="Simplified Arabic" pitchFamily="18" charset="-78"/>
              <a:cs typeface="PT Bold Heading" pitchFamily="2" charset="-78"/>
            </a:endParaRPr>
          </a:p>
          <a:p>
            <a:pPr marL="109728" indent="0" algn="just" rtl="1">
              <a:buFont typeface="Georgia"/>
              <a:buNone/>
            </a:pPr>
            <a:r>
              <a:rPr lang="ar-IQ" sz="1800" b="1" dirty="0" smtClean="0">
                <a:latin typeface="Simplified Arabic" pitchFamily="18" charset="-78"/>
                <a:cs typeface="PT Bold Heading" pitchFamily="2" charset="-78"/>
              </a:rPr>
              <a:t>* من </a:t>
            </a:r>
            <a:r>
              <a:rPr lang="ar-IQ" sz="1800" b="1" dirty="0">
                <a:latin typeface="Simplified Arabic" pitchFamily="18" charset="-78"/>
                <a:cs typeface="PT Bold Heading" pitchFamily="2" charset="-78"/>
              </a:rPr>
              <a:t>هنا اقتضت الضرورة توثيق ذلك بتسجيل اعداد المواد كأن يوضع خط واحد لكل سلعة او </a:t>
            </a:r>
            <a:r>
              <a:rPr lang="ar-IQ" sz="1800" b="1" dirty="0" smtClean="0">
                <a:latin typeface="Simplified Arabic" pitchFamily="18" charset="-78"/>
                <a:cs typeface="PT Bold Heading" pitchFamily="2" charset="-78"/>
              </a:rPr>
              <a:t>     مادة </a:t>
            </a:r>
            <a:r>
              <a:rPr lang="ar-IQ" sz="1800" b="1" dirty="0">
                <a:latin typeface="Simplified Arabic" pitchFamily="18" charset="-78"/>
                <a:cs typeface="PT Bold Heading" pitchFamily="2" charset="-78"/>
              </a:rPr>
              <a:t>واحدة ، ثم تطور الى رسم صورة الشيء المراد الى جانب عدده كأن يكون </a:t>
            </a:r>
            <a:r>
              <a:rPr lang="ar-IQ" sz="1800" b="1" dirty="0" smtClean="0">
                <a:latin typeface="Simplified Arabic" pitchFamily="18" charset="-78"/>
                <a:cs typeface="PT Bold Heading" pitchFamily="2" charset="-78"/>
              </a:rPr>
              <a:t>رأس </a:t>
            </a:r>
            <a:r>
              <a:rPr lang="ar-IQ" sz="1800" b="1" dirty="0">
                <a:latin typeface="Simplified Arabic" pitchFamily="18" charset="-78"/>
                <a:cs typeface="PT Bold Heading" pitchFamily="2" charset="-78"/>
              </a:rPr>
              <a:t>ماشية </a:t>
            </a:r>
            <a:r>
              <a:rPr lang="ar-IQ" sz="1800" b="1" dirty="0" smtClean="0">
                <a:latin typeface="Simplified Arabic" pitchFamily="18" charset="-78"/>
                <a:cs typeface="PT Bold Heading" pitchFamily="2" charset="-78"/>
              </a:rPr>
              <a:t>    محدد و </a:t>
            </a:r>
            <a:r>
              <a:rPr lang="ar-IQ" sz="1800" b="1" dirty="0">
                <a:latin typeface="Simplified Arabic" pitchFamily="18" charset="-78"/>
                <a:cs typeface="PT Bold Heading" pitchFamily="2" charset="-78"/>
              </a:rPr>
              <a:t>بجانبه عدد </a:t>
            </a:r>
            <a:r>
              <a:rPr lang="ar-IQ" sz="1800" b="1" dirty="0" smtClean="0">
                <a:latin typeface="Simplified Arabic" pitchFamily="18" charset="-78"/>
                <a:cs typeface="PT Bold Heading" pitchFamily="2" charset="-78"/>
              </a:rPr>
              <a:t>من </a:t>
            </a:r>
            <a:r>
              <a:rPr lang="ar-IQ" sz="1800" b="1" dirty="0">
                <a:latin typeface="Simplified Arabic" pitchFamily="18" charset="-78"/>
                <a:cs typeface="PT Bold Heading" pitchFamily="2" charset="-78"/>
              </a:rPr>
              <a:t>الخطوط تمثل عدد رؤوس الماشية المراد تدوينها </a:t>
            </a:r>
            <a:endParaRPr lang="en-US" sz="1800" b="1" dirty="0">
              <a:latin typeface="Simplified Arabic" pitchFamily="18" charset="-78"/>
              <a:cs typeface="PT Bold Heading" pitchFamily="2" charset="-78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525-13A8-4837-A6B5-FD1F36D3099F}" type="slidenum">
              <a:rPr lang="ar-IQ" smtClean="0"/>
              <a:t>9</a:t>
            </a:fld>
            <a:endParaRPr lang="ar-IQ"/>
          </a:p>
        </p:txBody>
      </p:sp>
      <p:sp>
        <p:nvSpPr>
          <p:cNvPr id="3" name="مستطيل 2"/>
          <p:cNvSpPr/>
          <p:nvPr/>
        </p:nvSpPr>
        <p:spPr>
          <a:xfrm>
            <a:off x="539552" y="5158352"/>
            <a:ext cx="788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dirty="0" smtClean="0"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أقدم نظم الكتابة هي عبارة</a:t>
            </a:r>
            <a:r>
              <a:rPr lang="ar-IQ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 رسم عن </a:t>
            </a:r>
            <a:r>
              <a:rPr lang="ar-IQ" dirty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صورة </a:t>
            </a:r>
            <a:r>
              <a:rPr lang="ar-IQ" dirty="0" smtClean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الشيء </a:t>
            </a:r>
            <a:r>
              <a:rPr lang="ar-IQ" dirty="0">
                <a:solidFill>
                  <a:srgbClr val="FF0000"/>
                </a:solidFill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المراد تدوينه </a:t>
            </a:r>
            <a:r>
              <a:rPr lang="ar-IQ" dirty="0"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، وجد هذا النوع من الكتابة في </a:t>
            </a:r>
            <a:r>
              <a:rPr lang="ar-IQ" b="1" dirty="0">
                <a:solidFill>
                  <a:srgbClr val="00B050"/>
                </a:solidFill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الطبقة الرابعة</a:t>
            </a:r>
            <a:r>
              <a:rPr lang="en-US" b="1" dirty="0">
                <a:solidFill>
                  <a:srgbClr val="00B050"/>
                </a:solidFill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 </a:t>
            </a:r>
            <a:r>
              <a:rPr lang="ar-IQ" b="1" dirty="0">
                <a:solidFill>
                  <a:srgbClr val="00B050"/>
                </a:solidFill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 أ في الوركاء ، و تعود للفترة من   3200 - 2800 ق.م</a:t>
            </a:r>
            <a:r>
              <a:rPr lang="ar-IQ" dirty="0"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. </a:t>
            </a:r>
            <a:r>
              <a:rPr lang="ar-IQ" dirty="0" smtClean="0"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 </a:t>
            </a:r>
            <a:endParaRPr lang="en-US" dirty="0">
              <a:latin typeface="Monotype Koufi" pitchFamily="2" charset="-78"/>
              <a:ea typeface="Monotype Koufi" pitchFamily="2" charset="-78"/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88577" y="5807943"/>
            <a:ext cx="7635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dirty="0"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ثم </a:t>
            </a:r>
            <a:r>
              <a:rPr lang="ar-IQ" dirty="0" smtClean="0"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تلى ذلك تطور </a:t>
            </a:r>
            <a:r>
              <a:rPr lang="ar-IQ" dirty="0"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الكتابة على يد </a:t>
            </a:r>
            <a:r>
              <a:rPr lang="ar-IQ" dirty="0">
                <a:solidFill>
                  <a:srgbClr val="00B050"/>
                </a:solidFill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العراقيون القدماء </a:t>
            </a:r>
            <a:r>
              <a:rPr lang="ar-IQ" dirty="0" smtClean="0">
                <a:solidFill>
                  <a:srgbClr val="00B050"/>
                </a:solidFill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مبتكري الكتابة </a:t>
            </a:r>
            <a:r>
              <a:rPr lang="ar-IQ" dirty="0" smtClean="0"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الى مراحل متعددة و </a:t>
            </a:r>
            <a:r>
              <a:rPr lang="ar-IQ" dirty="0" err="1" smtClean="0">
                <a:solidFill>
                  <a:srgbClr val="00B050"/>
                </a:solidFill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أنتشرت</a:t>
            </a:r>
            <a:r>
              <a:rPr lang="ar-IQ" dirty="0" smtClean="0">
                <a:solidFill>
                  <a:srgbClr val="00B050"/>
                </a:solidFill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 من ارض بلاد الرافدين الى كافة بقاع العالم </a:t>
            </a:r>
            <a:r>
              <a:rPr lang="ar-IQ" dirty="0" smtClean="0"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.  </a:t>
            </a:r>
            <a:endParaRPr lang="en-US" dirty="0">
              <a:latin typeface="Monotype Koufi" pitchFamily="2" charset="-78"/>
              <a:ea typeface="Monotype Koufi" pitchFamily="2" charset="-78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49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1015</TotalTime>
  <Words>307</Words>
  <Application>Microsoft Office PowerPoint</Application>
  <PresentationFormat>عرض على الشاشة (3:4)‏</PresentationFormat>
  <Paragraphs>44</Paragraphs>
  <Slides>12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حضري</vt:lpstr>
      <vt:lpstr>عرض تقديمي في PowerPoint</vt:lpstr>
      <vt:lpstr>عرض تقديمي في PowerPoint</vt:lpstr>
      <vt:lpstr>اللغة ( الكتابة ) السومرية    The Sumerian Language </vt:lpstr>
      <vt:lpstr>أعـــــــــداد</vt:lpstr>
      <vt:lpstr>الفئات المستهدفة </vt:lpstr>
      <vt:lpstr>ابتكار الكتابة</vt:lpstr>
      <vt:lpstr>نماذج كتابية قديمة مختلفة</vt:lpstr>
      <vt:lpstr>عرض تقديمي في PowerPoint</vt:lpstr>
      <vt:lpstr>ما المقصود بالحاجة للتوثيق و عدم الاعتماد على الذاكرة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مفردات المنهج لمادة اللغات القديمة</dc:title>
  <dc:creator>ali alfrazdak</dc:creator>
  <cp:lastModifiedBy>DR.Ahmed Saker 2O14</cp:lastModifiedBy>
  <cp:revision>72</cp:revision>
  <dcterms:created xsi:type="dcterms:W3CDTF">2015-02-22T21:39:14Z</dcterms:created>
  <dcterms:modified xsi:type="dcterms:W3CDTF">2015-11-23T19:29:59Z</dcterms:modified>
</cp:coreProperties>
</file>