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24" r:id="rId1"/>
  </p:sldMasterIdLst>
  <p:notesMasterIdLst>
    <p:notesMasterId r:id="rId16"/>
  </p:notesMasterIdLst>
  <p:handoutMasterIdLst>
    <p:handoutMasterId r:id="rId17"/>
  </p:handoutMasterIdLst>
  <p:sldIdLst>
    <p:sldId id="267" r:id="rId2"/>
    <p:sldId id="268" r:id="rId3"/>
    <p:sldId id="269" r:id="rId4"/>
    <p:sldId id="272" r:id="rId5"/>
    <p:sldId id="270" r:id="rId6"/>
    <p:sldId id="275" r:id="rId7"/>
    <p:sldId id="273" r:id="rId8"/>
    <p:sldId id="274" r:id="rId9"/>
    <p:sldId id="276" r:id="rId10"/>
    <p:sldId id="278" r:id="rId11"/>
    <p:sldId id="280" r:id="rId12"/>
    <p:sldId id="279" r:id="rId13"/>
    <p:sldId id="281" r:id="rId14"/>
    <p:sldId id="282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634" autoAdjust="0"/>
    <p:restoredTop sz="86323" autoAdjust="0"/>
  </p:normalViewPr>
  <p:slideViewPr>
    <p:cSldViewPr>
      <p:cViewPr>
        <p:scale>
          <a:sx n="80" d="100"/>
          <a:sy n="80" d="100"/>
        </p:scale>
        <p:origin x="-132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D82CE-7B11-45FA-BB53-6A92F0B8934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64BAA-FD3C-4726-BD94-833F3A2D4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4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9B700-346C-4A13-9542-6E132988FE9D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70B73-383A-419A-8E73-8C1D91BC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2F370CE-88C8-427B-BA02-90102160F36B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98C-9A39-4EBA-A4CC-B47B7EDB757D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9B94-2E0B-4E15-9392-2B8EC601D805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FB3F-D4DE-48FD-AA6F-8FE6749F05B9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3A60-8BE9-4A4A-BBB8-011FA04CAEEB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190F-6EC7-4B9D-AE4D-7DA17425A363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F68872-7DCE-4A21-9D82-519D41F862AF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72F2DE-5F53-4A59-9D4C-D577F7BBAE2C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DCD-6583-4023-8CF6-A4BDFF5994B1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039C-A7DB-4524-8F20-4372EACDDA6A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CC87-A19A-4FBF-B8DF-9BEB9B920A8E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45B8C8B-E3A8-494D-9F65-49216A3972E7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pPr/>
              <a:t>1</a:t>
            </a:fld>
            <a:endParaRPr lang="ar-IQ"/>
          </a:p>
        </p:txBody>
      </p:sp>
      <p:sp>
        <p:nvSpPr>
          <p:cNvPr id="3" name="مستطيل 2"/>
          <p:cNvSpPr/>
          <p:nvPr/>
        </p:nvSpPr>
        <p:spPr>
          <a:xfrm>
            <a:off x="5580112" y="610755"/>
            <a:ext cx="2934072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IQ" dirty="0"/>
              <a:t> </a:t>
            </a:r>
            <a:endParaRPr lang="en-US" dirty="0"/>
          </a:p>
          <a:p>
            <a:r>
              <a:rPr lang="ar-IQ" sz="2400" b="1" dirty="0" smtClean="0">
                <a:solidFill>
                  <a:srgbClr val="FF0000"/>
                </a:solidFill>
                <a:cs typeface="PT Bold Heading" pitchFamily="2" charset="-78"/>
              </a:rPr>
              <a:t>     نظرية </a:t>
            </a:r>
            <a:r>
              <a:rPr lang="ar-IQ" sz="2400" b="1" dirty="0">
                <a:solidFill>
                  <a:srgbClr val="FF0000"/>
                </a:solidFill>
                <a:cs typeface="PT Bold Heading" pitchFamily="2" charset="-78"/>
              </a:rPr>
              <a:t>نشوء الكتابة 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3528" y="1373893"/>
            <a:ext cx="8478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>
                <a:cs typeface="PT Bold Heading" pitchFamily="2" charset="-78"/>
              </a:rPr>
              <a:t>في عام 1975م</a:t>
            </a:r>
            <a:r>
              <a:rPr lang="ar-IQ" dirty="0" smtClean="0">
                <a:cs typeface="PT Bold Heading" pitchFamily="2" charset="-78"/>
              </a:rPr>
              <a:t>. من القرن الماضي </a:t>
            </a:r>
            <a:r>
              <a:rPr lang="ar-IQ" dirty="0">
                <a:cs typeface="PT Bold Heading" pitchFamily="2" charset="-78"/>
              </a:rPr>
              <a:t>تقريبا ظهرت نظرية عن اختراع الكتابة و قد طرحتها باحثة امريكية </a:t>
            </a:r>
            <a:r>
              <a:rPr lang="ar-IQ" dirty="0" smtClean="0">
                <a:cs typeface="PT Bold Heading" pitchFamily="2" charset="-78"/>
              </a:rPr>
              <a:t>تدعى (</a:t>
            </a:r>
            <a:r>
              <a:rPr lang="ar-IQ" dirty="0" smtClean="0">
                <a:solidFill>
                  <a:srgbClr val="00B0F0"/>
                </a:solidFill>
                <a:cs typeface="PT Bold Heading" pitchFamily="2" charset="-78"/>
              </a:rPr>
              <a:t>دنيس </a:t>
            </a:r>
            <a:r>
              <a:rPr lang="ar-IQ" dirty="0" err="1">
                <a:solidFill>
                  <a:srgbClr val="00B0F0"/>
                </a:solidFill>
                <a:cs typeface="PT Bold Heading" pitchFamily="2" charset="-78"/>
              </a:rPr>
              <a:t>شماندت</a:t>
            </a:r>
            <a:r>
              <a:rPr lang="ar-IQ" dirty="0">
                <a:solidFill>
                  <a:srgbClr val="00B0F0"/>
                </a:solidFill>
                <a:cs typeface="PT Bold Heading" pitchFamily="2" charset="-78"/>
              </a:rPr>
              <a:t> بسرات ) </a:t>
            </a:r>
            <a:endParaRPr lang="en-US" dirty="0">
              <a:solidFill>
                <a:srgbClr val="00B0F0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6664" y="2206605"/>
            <a:ext cx="8478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>
                <a:cs typeface="PT Bold Heading" pitchFamily="2" charset="-78"/>
              </a:rPr>
              <a:t>كل المواقع الاثارية في الشرق الادنى تقريبا و التي يعود تاريخها </a:t>
            </a:r>
            <a:r>
              <a:rPr lang="ar-IQ" dirty="0" smtClean="0">
                <a:cs typeface="PT Bold Heading" pitchFamily="2" charset="-78"/>
              </a:rPr>
              <a:t>ما </a:t>
            </a:r>
            <a:r>
              <a:rPr lang="ar-IQ" dirty="0">
                <a:cs typeface="PT Bold Heading" pitchFamily="2" charset="-78"/>
              </a:rPr>
              <a:t>بين </a:t>
            </a:r>
            <a:r>
              <a:rPr lang="ar-IQ" dirty="0" smtClean="0">
                <a:cs typeface="PT Bold Heading" pitchFamily="2" charset="-78"/>
              </a:rPr>
              <a:t>الالفين</a:t>
            </a:r>
            <a:r>
              <a:rPr lang="en-US" dirty="0" smtClean="0">
                <a:cs typeface="PT Bold Heading" pitchFamily="2" charset="-78"/>
              </a:rPr>
              <a:t> </a:t>
            </a:r>
            <a:r>
              <a:rPr lang="ar-IQ" dirty="0" smtClean="0">
                <a:cs typeface="PT Bold Heading" pitchFamily="2" charset="-78"/>
              </a:rPr>
              <a:t>التاسع </a:t>
            </a:r>
            <a:r>
              <a:rPr lang="ar-IQ" dirty="0">
                <a:cs typeface="PT Bold Heading" pitchFamily="2" charset="-78"/>
              </a:rPr>
              <a:t>و الرابع قبل الميلاد </a:t>
            </a:r>
            <a:r>
              <a:rPr lang="ar-IQ" dirty="0" smtClean="0">
                <a:cs typeface="PT Bold Heading" pitchFamily="2" charset="-78"/>
              </a:rPr>
              <a:t>وجدت فيها قطع </a:t>
            </a:r>
            <a:r>
              <a:rPr lang="ar-IQ" dirty="0">
                <a:cs typeface="PT Bold Heading" pitchFamily="2" charset="-78"/>
              </a:rPr>
              <a:t>طينية صغيرة بحجوم هندسية مختلفة و سمتها </a:t>
            </a:r>
            <a:r>
              <a:rPr lang="en-US" dirty="0" smtClean="0">
                <a:cs typeface="PT Bold Heading" pitchFamily="2" charset="-78"/>
              </a:rPr>
              <a:t>  </a:t>
            </a:r>
            <a:r>
              <a:rPr lang="ar-IQ" dirty="0" smtClean="0">
                <a:cs typeface="PT Bold Heading" pitchFamily="2" charset="-78"/>
              </a:rPr>
              <a:t> </a:t>
            </a:r>
            <a:r>
              <a:rPr lang="en-US" dirty="0" smtClean="0">
                <a:cs typeface="PT Bold Heading" pitchFamily="2" charset="-78"/>
              </a:rPr>
              <a:t> </a:t>
            </a:r>
            <a:r>
              <a:rPr lang="ar-IQ" b="1" dirty="0" smtClean="0">
                <a:solidFill>
                  <a:srgbClr val="0070C0"/>
                </a:solidFill>
                <a:cs typeface="PT Bold Heading" pitchFamily="2" charset="-78"/>
              </a:rPr>
              <a:t>الرموز </a:t>
            </a:r>
            <a:r>
              <a:rPr lang="en-US" b="1" dirty="0" smtClean="0">
                <a:solidFill>
                  <a:srgbClr val="0070C0"/>
                </a:solidFill>
                <a:cs typeface="PT Bold Heading" pitchFamily="2" charset="-78"/>
              </a:rPr>
              <a:t>  Tokens</a:t>
            </a:r>
            <a:r>
              <a:rPr lang="en-US" dirty="0" smtClean="0">
                <a:solidFill>
                  <a:srgbClr val="0070C0"/>
                </a:solidFill>
                <a:cs typeface="PT Bold Heading" pitchFamily="2" charset="-78"/>
              </a:rPr>
              <a:t>    </a:t>
            </a:r>
            <a:endParaRPr lang="en-US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2990" y="3051069"/>
            <a:ext cx="8478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>
                <a:cs typeface="PT Bold Heading" pitchFamily="2" charset="-78"/>
              </a:rPr>
              <a:t>افترضت ان هذه </a:t>
            </a:r>
            <a:r>
              <a:rPr lang="ar-IQ" b="1" dirty="0">
                <a:solidFill>
                  <a:srgbClr val="0070C0"/>
                </a:solidFill>
                <a:cs typeface="PT Bold Heading" pitchFamily="2" charset="-78"/>
              </a:rPr>
              <a:t>الرموز</a:t>
            </a:r>
            <a:r>
              <a:rPr lang="ar-IQ" dirty="0">
                <a:cs typeface="PT Bold Heading" pitchFamily="2" charset="-78"/>
              </a:rPr>
              <a:t> استعملت سجلات حفظ للشؤون المنزلية و الاعمال العامة ، كانت هذه الرموز تحفظ متفرقة ، و لكن في صناديق او سلال او تثقب و تشد بخيط معا</a:t>
            </a:r>
            <a:endParaRPr lang="en-US" dirty="0"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28672" y="4005064"/>
            <a:ext cx="8334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>
                <a:cs typeface="PT Bold Heading" pitchFamily="2" charset="-78"/>
              </a:rPr>
              <a:t>اخذت تحفظ لاحقا في كرات طينية مجوفة و مغلقة ، و لم يكن بالإمكان معرفة ما بداخل هذه الكرات الا بكسرها بالطبع ، و </a:t>
            </a:r>
            <a:r>
              <a:rPr lang="ar-IQ" dirty="0">
                <a:solidFill>
                  <a:srgbClr val="00B050"/>
                </a:solidFill>
                <a:cs typeface="PT Bold Heading" pitchFamily="2" charset="-78"/>
              </a:rPr>
              <a:t>اصبحت في ازمان لاحقة تختم بعدد الرموز الموجودة في داخلها </a:t>
            </a:r>
            <a:endParaRPr lang="en-US" dirty="0">
              <a:solidFill>
                <a:srgbClr val="00B050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36563" y="4941168"/>
            <a:ext cx="8104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>
                <a:cs typeface="PT Bold Heading" pitchFamily="2" charset="-78"/>
              </a:rPr>
              <a:t>بمرور الزمن أخذ بتسجيل وصف لما في الداخل على الكرة الطينية بحيث اصبحت هذه الكرات الواحاً كتابية و </a:t>
            </a:r>
            <a:r>
              <a:rPr lang="ar-IQ" b="1" dirty="0">
                <a:solidFill>
                  <a:srgbClr val="00B050"/>
                </a:solidFill>
                <a:cs typeface="PT Bold Heading" pitchFamily="2" charset="-78"/>
              </a:rPr>
              <a:t>هكذا تطورت الكتابة عن طريق ايجاد علامات تشرح ما رمزت اليه تلك الرموز الموجودة داخل الجرة</a:t>
            </a:r>
            <a:endParaRPr lang="en-US" b="1" dirty="0">
              <a:solidFill>
                <a:srgbClr val="00B050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9699" y="6021288"/>
            <a:ext cx="810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 smtClean="0">
                <a:cs typeface="PT Bold Heading" pitchFamily="2" charset="-78"/>
              </a:rPr>
              <a:t>في العراق عثر على هذه الرموز في موقع الوركاء و نوزي قرب كركوك و غيرها من المواقع الاثرية الا انه اهمل تسجيلها في البداية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10</a:t>
            </a:fld>
            <a:endParaRPr lang="ar-IQ"/>
          </a:p>
        </p:txBody>
      </p:sp>
      <p:sp>
        <p:nvSpPr>
          <p:cNvPr id="4" name="مستطيل 3"/>
          <p:cNvSpPr/>
          <p:nvPr/>
        </p:nvSpPr>
        <p:spPr>
          <a:xfrm>
            <a:off x="5868144" y="692696"/>
            <a:ext cx="3096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800" b="1" dirty="0">
                <a:solidFill>
                  <a:srgbClr val="FF0000"/>
                </a:solidFill>
                <a:cs typeface="PT Bold Heading" pitchFamily="2" charset="-78"/>
              </a:rPr>
              <a:t>اللغة السومرية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8510" y="1481962"/>
            <a:ext cx="857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b="1" dirty="0">
                <a:cs typeface="PT Bold Heading" pitchFamily="2" charset="-78"/>
              </a:rPr>
              <a:t>هي احدى اللغتين التي استعملتا في العراق القديم </a:t>
            </a:r>
            <a:r>
              <a:rPr lang="ar-IQ" sz="2000" b="1" dirty="0" err="1">
                <a:cs typeface="PT Bold Heading" pitchFamily="2" charset="-78"/>
              </a:rPr>
              <a:t>أنحسرت</a:t>
            </a:r>
            <a:r>
              <a:rPr lang="ar-IQ" sz="2000" b="1" dirty="0">
                <a:cs typeface="PT Bold Heading" pitchFamily="2" charset="-78"/>
              </a:rPr>
              <a:t> لتفتح المجال امام الثانية </a:t>
            </a:r>
            <a:r>
              <a:rPr lang="en-US" sz="2000" b="1" dirty="0" smtClean="0">
                <a:cs typeface="PT Bold Heading" pitchFamily="2" charset="-78"/>
              </a:rPr>
              <a:t>       </a:t>
            </a:r>
            <a:r>
              <a:rPr lang="ar-IQ" sz="2000" b="1" dirty="0" smtClean="0">
                <a:cs typeface="PT Bold Heading" pitchFamily="2" charset="-78"/>
              </a:rPr>
              <a:t>( </a:t>
            </a:r>
            <a:r>
              <a:rPr lang="ar-IQ" sz="2000" b="1" dirty="0">
                <a:cs typeface="PT Bold Heading" pitchFamily="2" charset="-78"/>
              </a:rPr>
              <a:t>و هي </a:t>
            </a:r>
            <a:r>
              <a:rPr lang="ar-IQ" sz="2000" b="1" dirty="0">
                <a:solidFill>
                  <a:srgbClr val="0070C0"/>
                </a:solidFill>
                <a:cs typeface="PT Bold Heading" pitchFamily="2" charset="-78"/>
              </a:rPr>
              <a:t>اللغة الاكدية </a:t>
            </a:r>
            <a:r>
              <a:rPr lang="ar-IQ" sz="2000" b="1" dirty="0">
                <a:cs typeface="PT Bold Heading" pitchFamily="2" charset="-78"/>
              </a:rPr>
              <a:t>) لتسود خلال عصور حضارة بلاد الرافدين منذ بداية الالف الثاني </a:t>
            </a:r>
            <a:r>
              <a:rPr lang="en-US" sz="2000" b="1" dirty="0" smtClean="0">
                <a:cs typeface="PT Bold Heading" pitchFamily="2" charset="-78"/>
              </a:rPr>
              <a:t>    </a:t>
            </a:r>
            <a:r>
              <a:rPr lang="ar-IQ" sz="2000" b="1" dirty="0" smtClean="0">
                <a:cs typeface="PT Bold Heading" pitchFamily="2" charset="-78"/>
              </a:rPr>
              <a:t>قبل </a:t>
            </a:r>
            <a:r>
              <a:rPr lang="ar-IQ" sz="2000" b="1" dirty="0">
                <a:cs typeface="PT Bold Heading" pitchFamily="2" charset="-78"/>
              </a:rPr>
              <a:t>الميلاد تقريبا و هي اقدم لغة مدونة في العراق 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4483" y="2780928"/>
            <a:ext cx="8496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b="1" dirty="0">
                <a:cs typeface="PT Bold Heading" pitchFamily="2" charset="-78"/>
              </a:rPr>
              <a:t>اتضحت هويتها منذ ان بدأت النصوص المسمارية الاولى تخرج من مرحلة الكتابة الصورية الى مرحلة التعبيرية خلال عصر جمدة نصر مع </a:t>
            </a:r>
            <a:r>
              <a:rPr lang="ar-IQ" sz="2000" b="1" dirty="0">
                <a:solidFill>
                  <a:srgbClr val="FF0000"/>
                </a:solidFill>
                <a:cs typeface="PT Bold Heading" pitchFamily="2" charset="-78"/>
              </a:rPr>
              <a:t>بداية</a:t>
            </a:r>
            <a:r>
              <a:rPr lang="ar-IQ" sz="2000" b="1" dirty="0">
                <a:solidFill>
                  <a:srgbClr val="0070C0"/>
                </a:solidFill>
                <a:cs typeface="PT Bold Heading" pitchFamily="2" charset="-78"/>
              </a:rPr>
              <a:t> الألف الثالث قبل الميلاد </a:t>
            </a:r>
            <a:endParaRPr lang="en-US" sz="20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66586" y="3933056"/>
            <a:ext cx="8154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b="1" dirty="0">
                <a:cs typeface="PT Bold Heading" pitchFamily="2" charset="-78"/>
              </a:rPr>
              <a:t>كانت </a:t>
            </a:r>
            <a:r>
              <a:rPr lang="ar-IQ" sz="2000" b="1" dirty="0">
                <a:solidFill>
                  <a:srgbClr val="00B050"/>
                </a:solidFill>
                <a:cs typeface="PT Bold Heading" pitchFamily="2" charset="-78"/>
              </a:rPr>
              <a:t>اللغة الوحيدة المدونة بالخط المسماري </a:t>
            </a:r>
            <a:r>
              <a:rPr lang="ar-IQ" sz="2000" b="1" dirty="0">
                <a:cs typeface="PT Bold Heading" pitchFamily="2" charset="-78"/>
              </a:rPr>
              <a:t>حتى اقتباس الخط المسماري في </a:t>
            </a:r>
            <a:r>
              <a:rPr lang="ar-IQ" sz="2000" b="1" dirty="0">
                <a:solidFill>
                  <a:srgbClr val="0070C0"/>
                </a:solidFill>
                <a:cs typeface="PT Bold Heading" pitchFamily="2" charset="-78"/>
              </a:rPr>
              <a:t>تدوين ا</a:t>
            </a:r>
            <a:r>
              <a:rPr lang="ar-IQ" sz="2000" b="1" dirty="0">
                <a:solidFill>
                  <a:srgbClr val="FF0000"/>
                </a:solidFill>
                <a:cs typeface="PT Bold Heading" pitchFamily="2" charset="-78"/>
              </a:rPr>
              <a:t>للغة الاكدية</a:t>
            </a:r>
            <a:r>
              <a:rPr lang="ar-IQ" sz="2000" b="1" dirty="0">
                <a:solidFill>
                  <a:srgbClr val="0070C0"/>
                </a:solidFill>
                <a:cs typeface="PT Bold Heading" pitchFamily="2" charset="-78"/>
              </a:rPr>
              <a:t> في </a:t>
            </a:r>
            <a:r>
              <a:rPr lang="ar-IQ" sz="2000" b="1" dirty="0">
                <a:solidFill>
                  <a:srgbClr val="FF0000"/>
                </a:solidFill>
                <a:cs typeface="PT Bold Heading" pitchFamily="2" charset="-78"/>
              </a:rPr>
              <a:t>منتصف</a:t>
            </a:r>
            <a:r>
              <a:rPr lang="ar-IQ" sz="2000" b="1" dirty="0">
                <a:solidFill>
                  <a:srgbClr val="0070C0"/>
                </a:solidFill>
                <a:cs typeface="PT Bold Heading" pitchFamily="2" charset="-78"/>
              </a:rPr>
              <a:t> </a:t>
            </a:r>
            <a:r>
              <a:rPr lang="ar-IQ" sz="2000" b="1" dirty="0">
                <a:solidFill>
                  <a:srgbClr val="FF0000"/>
                </a:solidFill>
                <a:cs typeface="PT Bold Heading" pitchFamily="2" charset="-78"/>
              </a:rPr>
              <a:t>الالف الثالث </a:t>
            </a:r>
            <a:r>
              <a:rPr lang="ar-IQ" sz="2000" b="1" dirty="0">
                <a:solidFill>
                  <a:srgbClr val="0070C0"/>
                </a:solidFill>
                <a:cs typeface="PT Bold Heading" pitchFamily="2" charset="-78"/>
              </a:rPr>
              <a:t>قبل الميلاد</a:t>
            </a:r>
            <a:endParaRPr lang="en-US" sz="20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19891" y="5054810"/>
            <a:ext cx="78845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b="1" dirty="0">
                <a:cs typeface="PT Bold Heading" pitchFamily="2" charset="-78"/>
              </a:rPr>
              <a:t>أطلق عليها اللغة السومرية استناد الى السومريين اصحاب هذه اللغة و الذين حازوا لقبهم ذا استنادا الى لقب ( بلاد سومر و  أكد ) </a:t>
            </a:r>
            <a:endParaRPr lang="en-US" sz="20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52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24936" cy="1061864"/>
          </a:xfrm>
        </p:spPr>
        <p:txBody>
          <a:bodyPr>
            <a:normAutofit/>
          </a:bodyPr>
          <a:lstStyle/>
          <a:p>
            <a:pPr algn="r"/>
            <a:r>
              <a:rPr lang="ar-IQ" sz="2000" dirty="0" smtClean="0">
                <a:cs typeface="PT Bold Heading" pitchFamily="2" charset="-78"/>
              </a:rPr>
              <a:t>استقر السومريون في وسط و جنوب بلاد الرافدين و أسسوا عدة سلالات حاكمة و استمرت حضارتهم المبدعة حوالي الف سنة  وكانت نهايتم السياسية بنهاية  عهد اور الثالثة عام 2004 ق.م .                                                                  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11</a:t>
            </a:fld>
            <a:endParaRPr lang="ar-IQ"/>
          </a:p>
        </p:txBody>
      </p:sp>
      <p:sp>
        <p:nvSpPr>
          <p:cNvPr id="5" name="مستطيل 4"/>
          <p:cNvSpPr/>
          <p:nvPr/>
        </p:nvSpPr>
        <p:spPr>
          <a:xfrm>
            <a:off x="539552" y="198884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dirty="0" smtClean="0">
                <a:cs typeface="PT Bold Heading" pitchFamily="2" charset="-78"/>
              </a:rPr>
              <a:t>شملت نتاجات السومريين الحضارية و التي أغنت الانسانية جمعاء كافة نواحي الحياة في الفن و العمارة و الادب و الديانة و الفكر و النظم السياسية و الاجتماعية و الاقتصادية </a:t>
            </a:r>
            <a:endParaRPr lang="en-US" sz="2000" dirty="0">
              <a:cs typeface="PT Bold Heading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3920"/>
            <a:ext cx="3484341" cy="254528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6" r="23332"/>
          <a:stretch/>
        </p:blipFill>
        <p:spPr>
          <a:xfrm>
            <a:off x="7942728" y="2654036"/>
            <a:ext cx="1201272" cy="324036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22" y="2661023"/>
            <a:ext cx="1565982" cy="215652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1" b="24169"/>
          <a:stretch/>
        </p:blipFill>
        <p:spPr>
          <a:xfrm>
            <a:off x="0" y="5134565"/>
            <a:ext cx="2733715" cy="172343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22" y="4844767"/>
            <a:ext cx="1640526" cy="204045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48" y="5829855"/>
            <a:ext cx="1123351" cy="1055082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18769" r="13714" b="22131"/>
          <a:stretch/>
        </p:blipFill>
        <p:spPr>
          <a:xfrm>
            <a:off x="4874199" y="5134565"/>
            <a:ext cx="1505924" cy="1723435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17" y="2654037"/>
            <a:ext cx="1228801" cy="248052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89" y="2675381"/>
            <a:ext cx="1625226" cy="2437839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52" y="5229200"/>
            <a:ext cx="2270448" cy="17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12</a:t>
            </a:fld>
            <a:endParaRPr lang="ar-IQ"/>
          </a:p>
        </p:txBody>
      </p:sp>
      <p:sp>
        <p:nvSpPr>
          <p:cNvPr id="3" name="مستطيل 2"/>
          <p:cNvSpPr/>
          <p:nvPr/>
        </p:nvSpPr>
        <p:spPr>
          <a:xfrm>
            <a:off x="683568" y="90872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b="1" dirty="0">
                <a:cs typeface="PT Bold Heading" pitchFamily="2" charset="-78"/>
              </a:rPr>
              <a:t>ان توالي الالاف السنين على بلاد الرافدين و ما تعرضت له من غزوات اجنبية ادى الى اندثار حضارة السومريين و نسيان اسمهم و مدنهم ، الا ان التنقيبات العلمية التي جرت بعد ذلك ادت الى اعادة الكشف عن اسمهم و عن حضارتهم التي عدت اعرق حضارة عرفتها البشرية . </a:t>
            </a:r>
            <a:endParaRPr lang="en-US" sz="2000" dirty="0">
              <a:cs typeface="PT Bold Heading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158"/>
            <a:ext cx="3599893" cy="2325837"/>
          </a:xfrm>
          <a:prstGeom prst="rect">
            <a:avLst/>
          </a:prstGeom>
        </p:spPr>
      </p:pic>
      <p:pic>
        <p:nvPicPr>
          <p:cNvPr id="12291" name="Picture 3" descr="C:\Users\mustaffa21\Desktop\New folder (2)\محاضرات الطلبة\لغة سومرية - اول مسماري\2015-2016\عرض اللغات\صور العرض\New folder\Girs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50" y="2257334"/>
            <a:ext cx="3590138" cy="243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mustaffa21\Desktop\New folder (2)\محاضرات الطلبة\لغة سومرية - اول مسماري\2015-2016\عرض اللغات\صور العرض\New folder\Nippur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57996"/>
            <a:ext cx="3599894" cy="230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mustaffa21\Desktop\New folder (2)\محاضرات الطلبة\لغة سومرية - اول مسماري\2015-2016\عرض اللغات\صور العرض\Uruk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02" y="4703566"/>
            <a:ext cx="3558286" cy="218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mustaffa21\Desktop\New folder (2)\محاضرات الطلبة\لغة سومرية - اول مسماري\2015-2016\عرض اللغات\صور العرض\New folder\041129.hoard.2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7663"/>
            <a:ext cx="1979712" cy="460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13</a:t>
            </a:fld>
            <a:endParaRPr lang="ar-IQ"/>
          </a:p>
        </p:txBody>
      </p:sp>
      <p:sp>
        <p:nvSpPr>
          <p:cNvPr id="3" name="مستطيل 2"/>
          <p:cNvSpPr/>
          <p:nvPr/>
        </p:nvSpPr>
        <p:spPr>
          <a:xfrm>
            <a:off x="4860032" y="778781"/>
            <a:ext cx="391268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IQ" sz="3200" b="1" dirty="0">
                <a:solidFill>
                  <a:srgbClr val="FF0000"/>
                </a:solidFill>
                <a:cs typeface="PT Bold Heading" pitchFamily="2" charset="-78"/>
              </a:rPr>
              <a:t>اكتشاف اللغة السومرية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09288" y="1621249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dirty="0">
                <a:cs typeface="PT Bold Heading" pitchFamily="2" charset="-78"/>
              </a:rPr>
              <a:t>أنشغل العلماء منذ بدايات القرن الثامن عشر  بحل رموز اللغة الاشورية التي عثر على نصوصها في شمال العراق في العواصم الاشورية </a:t>
            </a:r>
            <a:r>
              <a:rPr lang="ar-IQ" sz="2000" dirty="0" smtClean="0">
                <a:cs typeface="PT Bold Heading" pitchFamily="2" charset="-78"/>
              </a:rPr>
              <a:t>لذلك </a:t>
            </a:r>
            <a:r>
              <a:rPr lang="ar-IQ" sz="2000" dirty="0">
                <a:cs typeface="PT Bold Heading" pitchFamily="2" charset="-78"/>
              </a:rPr>
              <a:t>سمي هذا العلم </a:t>
            </a:r>
            <a:r>
              <a:rPr lang="ar-IQ" sz="2000" dirty="0" smtClean="0">
                <a:cs typeface="PT Bold Heading" pitchFamily="2" charset="-78"/>
              </a:rPr>
              <a:t>(</a:t>
            </a:r>
            <a:r>
              <a:rPr lang="ar-IQ" sz="2000" dirty="0" smtClean="0">
                <a:solidFill>
                  <a:srgbClr val="0070C0"/>
                </a:solidFill>
                <a:cs typeface="PT Bold Heading" pitchFamily="2" charset="-78"/>
              </a:rPr>
              <a:t>علم الاشوريات</a:t>
            </a:r>
            <a:r>
              <a:rPr lang="ar-IQ" sz="2000" dirty="0" smtClean="0">
                <a:cs typeface="PT Bold Heading" pitchFamily="2" charset="-78"/>
              </a:rPr>
              <a:t>) 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09288" y="2636912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000" dirty="0" smtClean="0">
                <a:cs typeface="PT Bold Heading" pitchFamily="2" charset="-78"/>
              </a:rPr>
              <a:t>أول من أيقن بوجود </a:t>
            </a:r>
            <a:r>
              <a:rPr lang="ar-IQ" sz="2000" dirty="0" smtClean="0">
                <a:solidFill>
                  <a:srgbClr val="FF0000"/>
                </a:solidFill>
                <a:cs typeface="PT Bold Heading" pitchFamily="2" charset="-78"/>
              </a:rPr>
              <a:t>اللغة السومرية </a:t>
            </a:r>
            <a:r>
              <a:rPr lang="ar-IQ" sz="2000" dirty="0" smtClean="0">
                <a:cs typeface="PT Bold Heading" pitchFamily="2" charset="-78"/>
              </a:rPr>
              <a:t>هو العالم </a:t>
            </a:r>
            <a:r>
              <a:rPr lang="ar-IQ" sz="2000" dirty="0">
                <a:cs typeface="PT Bold Heading" pitchFamily="2" charset="-78"/>
              </a:rPr>
              <a:t>( </a:t>
            </a:r>
            <a:r>
              <a:rPr lang="ar-IQ" sz="2000" dirty="0">
                <a:solidFill>
                  <a:srgbClr val="0070C0"/>
                </a:solidFill>
                <a:cs typeface="PT Bold Heading" pitchFamily="2" charset="-78"/>
              </a:rPr>
              <a:t>ادوارد هنكس </a:t>
            </a:r>
            <a:r>
              <a:rPr lang="ar-IQ" sz="2000" dirty="0">
                <a:cs typeface="PT Bold Heading" pitchFamily="2" charset="-78"/>
              </a:rPr>
              <a:t>) في عام ( </a:t>
            </a:r>
            <a:r>
              <a:rPr lang="ar-IQ" sz="2000" b="1" dirty="0" smtClean="0">
                <a:solidFill>
                  <a:srgbClr val="0070C0"/>
                </a:solidFill>
                <a:cs typeface="PT Bold Heading" pitchFamily="2" charset="-78"/>
              </a:rPr>
              <a:t>1850</a:t>
            </a:r>
            <a:r>
              <a:rPr lang="ar-IQ" dirty="0" smtClean="0">
                <a:solidFill>
                  <a:srgbClr val="0070C0"/>
                </a:solidFill>
                <a:cs typeface="PT Bold Heading" pitchFamily="2" charset="-78"/>
              </a:rPr>
              <a:t>م</a:t>
            </a:r>
            <a:r>
              <a:rPr lang="ar-IQ" sz="2000" dirty="0" smtClean="0">
                <a:cs typeface="PT Bold Heading" pitchFamily="2" charset="-78"/>
              </a:rPr>
              <a:t> </a:t>
            </a:r>
            <a:r>
              <a:rPr lang="ar-IQ" sz="2000" dirty="0">
                <a:cs typeface="PT Bold Heading" pitchFamily="2" charset="-78"/>
              </a:rPr>
              <a:t>) </a:t>
            </a:r>
            <a:r>
              <a:rPr lang="ar-IQ" sz="2000" dirty="0" smtClean="0">
                <a:cs typeface="PT Bold Heading" pitchFamily="2" charset="-78"/>
              </a:rPr>
              <a:t>أذ توقع </a:t>
            </a:r>
            <a:r>
              <a:rPr lang="ar-IQ" sz="2000" dirty="0">
                <a:cs typeface="PT Bold Heading" pitchFamily="2" charset="-78"/>
              </a:rPr>
              <a:t>وجود لغة </a:t>
            </a:r>
            <a:r>
              <a:rPr lang="ar-IQ" sz="2000" dirty="0" smtClean="0">
                <a:cs typeface="PT Bold Heading" pitchFamily="2" charset="-78"/>
              </a:rPr>
              <a:t> اقدم </a:t>
            </a:r>
            <a:r>
              <a:rPr lang="ar-IQ" sz="2000" dirty="0">
                <a:cs typeface="PT Bold Heading" pitchFamily="2" charset="-78"/>
              </a:rPr>
              <a:t>من اللغة الاشورية </a:t>
            </a:r>
            <a:r>
              <a:rPr lang="ar-IQ" sz="2000" dirty="0" smtClean="0">
                <a:cs typeface="PT Bold Heading" pitchFamily="2" charset="-78"/>
              </a:rPr>
              <a:t>و </a:t>
            </a:r>
            <a:r>
              <a:rPr lang="ar-IQ" sz="2000" dirty="0">
                <a:cs typeface="PT Bold Heading" pitchFamily="2" charset="-78"/>
              </a:rPr>
              <a:t>اطلق عليها بالتعاون مع العالم ( </a:t>
            </a:r>
            <a:r>
              <a:rPr lang="ar-IQ" sz="2000" dirty="0">
                <a:solidFill>
                  <a:srgbClr val="0070C0"/>
                </a:solidFill>
                <a:cs typeface="PT Bold Heading" pitchFamily="2" charset="-78"/>
              </a:rPr>
              <a:t>هنري </a:t>
            </a:r>
            <a:r>
              <a:rPr lang="ar-IQ" sz="2000" dirty="0" err="1">
                <a:solidFill>
                  <a:srgbClr val="0070C0"/>
                </a:solidFill>
                <a:cs typeface="PT Bold Heading" pitchFamily="2" charset="-78"/>
              </a:rPr>
              <a:t>رولنصن</a:t>
            </a:r>
            <a:r>
              <a:rPr lang="ar-IQ" sz="2000" dirty="0">
                <a:solidFill>
                  <a:srgbClr val="0070C0"/>
                </a:solidFill>
                <a:cs typeface="PT Bold Heading" pitchFamily="2" charset="-78"/>
              </a:rPr>
              <a:t> </a:t>
            </a:r>
            <a:r>
              <a:rPr lang="ar-IQ" sz="2000" dirty="0">
                <a:cs typeface="PT Bold Heading" pitchFamily="2" charset="-78"/>
              </a:rPr>
              <a:t>) تسمية </a:t>
            </a:r>
            <a:r>
              <a:rPr lang="ar-IQ" sz="2000" dirty="0" smtClean="0">
                <a:cs typeface="PT Bold Heading" pitchFamily="2" charset="-78"/>
              </a:rPr>
              <a:t>( </a:t>
            </a:r>
            <a:r>
              <a:rPr lang="ar-IQ" sz="2000" dirty="0">
                <a:cs typeface="PT Bold Heading" pitchFamily="2" charset="-78"/>
              </a:rPr>
              <a:t>السكيثية البابلية </a:t>
            </a:r>
            <a:r>
              <a:rPr lang="ar-IQ" sz="2000" dirty="0" smtClean="0">
                <a:cs typeface="PT Bold Heading" pitchFamily="2" charset="-78"/>
              </a:rPr>
              <a:t>) </a:t>
            </a:r>
            <a:r>
              <a:rPr lang="ar-IQ" sz="2000" dirty="0">
                <a:cs typeface="PT Bold Heading" pitchFamily="2" charset="-78"/>
              </a:rPr>
              <a:t>و هي تسمية خاطئة </a:t>
            </a:r>
            <a:r>
              <a:rPr lang="ar-IQ" sz="2000" dirty="0" smtClean="0">
                <a:cs typeface="PT Bold Heading" pitchFamily="2" charset="-78"/>
              </a:rPr>
              <a:t> . 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3319" y="4005064"/>
            <a:ext cx="7956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dirty="0">
                <a:cs typeface="PT Bold Heading" pitchFamily="2" charset="-78"/>
              </a:rPr>
              <a:t>عام  ( </a:t>
            </a:r>
            <a:r>
              <a:rPr lang="ar-IQ" sz="2000" b="1" dirty="0">
                <a:solidFill>
                  <a:srgbClr val="0070C0"/>
                </a:solidFill>
                <a:cs typeface="PT Bold Heading" pitchFamily="2" charset="-78"/>
              </a:rPr>
              <a:t>1869</a:t>
            </a:r>
            <a:r>
              <a:rPr lang="ar-IQ" sz="2000" dirty="0">
                <a:cs typeface="PT Bold Heading" pitchFamily="2" charset="-78"/>
              </a:rPr>
              <a:t> </a:t>
            </a:r>
            <a:r>
              <a:rPr lang="ar-IQ" dirty="0">
                <a:solidFill>
                  <a:srgbClr val="0070C0"/>
                </a:solidFill>
                <a:cs typeface="PT Bold Heading" pitchFamily="2" charset="-78"/>
              </a:rPr>
              <a:t>م</a:t>
            </a:r>
            <a:r>
              <a:rPr lang="ar-IQ" sz="2000" dirty="0">
                <a:cs typeface="PT Bold Heading" pitchFamily="2" charset="-78"/>
              </a:rPr>
              <a:t> ) تمكن العالم ( </a:t>
            </a:r>
            <a:r>
              <a:rPr lang="ar-IQ" sz="2000" dirty="0" err="1">
                <a:solidFill>
                  <a:srgbClr val="0070C0"/>
                </a:solidFill>
                <a:cs typeface="PT Bold Heading" pitchFamily="2" charset="-78"/>
              </a:rPr>
              <a:t>يوليس</a:t>
            </a:r>
            <a:r>
              <a:rPr lang="ar-IQ" sz="2000" dirty="0">
                <a:solidFill>
                  <a:srgbClr val="0070C0"/>
                </a:solidFill>
                <a:cs typeface="PT Bold Heading" pitchFamily="2" charset="-78"/>
              </a:rPr>
              <a:t> أوبرت </a:t>
            </a:r>
            <a:r>
              <a:rPr lang="ar-IQ" sz="2000" dirty="0">
                <a:cs typeface="PT Bold Heading" pitchFamily="2" charset="-78"/>
              </a:rPr>
              <a:t>) من اطلاق التسمية الصحيحة </a:t>
            </a:r>
            <a:r>
              <a:rPr lang="ar-IQ" sz="2000" dirty="0" smtClean="0">
                <a:cs typeface="PT Bold Heading" pitchFamily="2" charset="-78"/>
              </a:rPr>
              <a:t>على هذه اللغة و هي ( </a:t>
            </a:r>
            <a:r>
              <a:rPr lang="ar-IQ" sz="2000" dirty="0" smtClean="0">
                <a:solidFill>
                  <a:srgbClr val="FF0000"/>
                </a:solidFill>
                <a:cs typeface="PT Bold Heading" pitchFamily="2" charset="-78"/>
              </a:rPr>
              <a:t>اللغة السومرية </a:t>
            </a:r>
            <a:r>
              <a:rPr lang="ar-IQ" sz="2000" dirty="0" smtClean="0">
                <a:cs typeface="PT Bold Heading" pitchFamily="2" charset="-78"/>
              </a:rPr>
              <a:t>) 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43319" y="4869160"/>
            <a:ext cx="7956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dirty="0">
                <a:cs typeface="PT Bold Heading" pitchFamily="2" charset="-78"/>
              </a:rPr>
              <a:t>و بهذا عاد اسم السومريين </a:t>
            </a:r>
            <a:r>
              <a:rPr lang="ar-IQ" sz="2000" dirty="0" smtClean="0">
                <a:cs typeface="PT Bold Heading" pitchFamily="2" charset="-78"/>
              </a:rPr>
              <a:t>للظهور </a:t>
            </a:r>
            <a:r>
              <a:rPr lang="ar-IQ" sz="2000" dirty="0">
                <a:cs typeface="PT Bold Heading" pitchFamily="2" charset="-78"/>
              </a:rPr>
              <a:t>من جديد بعد ان طواهم النسيان لألاف السنيين 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41018" y="5435597"/>
            <a:ext cx="8305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dirty="0" smtClean="0">
                <a:cs typeface="PT Bold Heading" pitchFamily="2" charset="-78"/>
              </a:rPr>
              <a:t>عزز </a:t>
            </a:r>
            <a:r>
              <a:rPr lang="ar-IQ" sz="2000" dirty="0">
                <a:cs typeface="PT Bold Heading" pitchFamily="2" charset="-78"/>
              </a:rPr>
              <a:t>هذا الاكتشاف </a:t>
            </a:r>
            <a:r>
              <a:rPr lang="ar-IQ" sz="2000" dirty="0" smtClean="0">
                <a:cs typeface="PT Bold Heading" pitchFamily="2" charset="-78"/>
              </a:rPr>
              <a:t>العثور </a:t>
            </a:r>
            <a:r>
              <a:rPr lang="ar-IQ" sz="2000" dirty="0">
                <a:cs typeface="PT Bold Heading" pitchFamily="2" charset="-78"/>
              </a:rPr>
              <a:t>على الالاف النصوص المسمارية المدونة باللغة السومرية في مدينة لجش </a:t>
            </a:r>
            <a:r>
              <a:rPr lang="ar-IQ" sz="2000" dirty="0" smtClean="0">
                <a:cs typeface="PT Bold Heading" pitchFamily="2" charset="-78"/>
              </a:rPr>
              <a:t>خلال </a:t>
            </a:r>
            <a:r>
              <a:rPr lang="ar-IQ" sz="2000" dirty="0">
                <a:cs typeface="PT Bold Heading" pitchFamily="2" charset="-78"/>
              </a:rPr>
              <a:t>تنقيبات البعثة الفرنسية هناك عام 1877 م.  </a:t>
            </a:r>
            <a:endParaRPr lang="en-US" sz="20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49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14</a:t>
            </a:fld>
            <a:endParaRPr lang="ar-IQ"/>
          </a:p>
        </p:txBody>
      </p:sp>
      <p:pic>
        <p:nvPicPr>
          <p:cNvPr id="13314" name="Picture 2" descr="C:\Users\mustaffa21\Desktop\New folder (2)\محاضرات الطلبة\لغة سومرية - اول مسماري\2015-2016\عرض اللغات\صور العرض\New folder\220px-Gen-EWHi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37" y="1413953"/>
            <a:ext cx="2982348" cy="381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mustaffa21\Desktop\New folder (2)\محاضرات الطلبة\لغة سومرية - اول مسماري\2015-2016\عرض اللغات\صور العرض\New folder\220px-Jules_Opp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229722" cy="3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mustaffa21\Desktop\New folder (2)\محاضرات الطلبة\لغة سومرية - اول مسماري\2015-2016\عرض اللغات\صور العرض\New folder\220px-Henry_Creswicke_Rawlin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22" y="1413953"/>
            <a:ext cx="2928815" cy="381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660232" y="5681717"/>
            <a:ext cx="174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>
                <a:solidFill>
                  <a:srgbClr val="0070C0"/>
                </a:solidFill>
                <a:cs typeface="PT Bold Heading" pitchFamily="2" charset="-78"/>
              </a:rPr>
              <a:t>ادوارد هنكس</a:t>
            </a:r>
            <a:endParaRPr lang="en-US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46248" y="5687029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 err="1">
                <a:solidFill>
                  <a:srgbClr val="0070C0"/>
                </a:solidFill>
                <a:cs typeface="PT Bold Heading" pitchFamily="2" charset="-78"/>
              </a:rPr>
              <a:t>يوليس</a:t>
            </a:r>
            <a:r>
              <a:rPr lang="ar-IQ" dirty="0">
                <a:solidFill>
                  <a:srgbClr val="0070C0"/>
                </a:solidFill>
                <a:cs typeface="PT Bold Heading" pitchFamily="2" charset="-78"/>
              </a:rPr>
              <a:t> أوبرت</a:t>
            </a:r>
            <a:endParaRPr lang="en-US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139952" y="5681717"/>
            <a:ext cx="141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>
                <a:solidFill>
                  <a:srgbClr val="0070C0"/>
                </a:solidFill>
                <a:cs typeface="PT Bold Heading" pitchFamily="2" charset="-78"/>
              </a:rPr>
              <a:t>هنري </a:t>
            </a:r>
            <a:r>
              <a:rPr lang="ar-IQ" dirty="0" err="1">
                <a:solidFill>
                  <a:srgbClr val="0070C0"/>
                </a:solidFill>
                <a:cs typeface="PT Bold Heading" pitchFamily="2" charset="-78"/>
              </a:rPr>
              <a:t>رولنصن</a:t>
            </a:r>
            <a:endParaRPr lang="en-US" dirty="0">
              <a:solidFill>
                <a:srgbClr val="0070C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66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2</a:t>
            </a:fld>
            <a:endParaRPr lang="ar-IQ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2465384" cy="2923241"/>
          </a:xfrm>
          <a:prstGeom prst="rect">
            <a:avLst/>
          </a:prstGeom>
        </p:spPr>
      </p:pic>
      <p:pic>
        <p:nvPicPr>
          <p:cNvPr id="3074" name="Picture 2" descr="C:\Users\mustaffa21\Desktop\New folder (2)\محاضرات الطلبة\لغة سومرية - اول مسماري\2015-2016\عرض اللغات\صور العرض\New folder\vas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2160240" cy="29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ustaffa21\Desktop\New folder (2)\محاضرات الطلبة\لغة سومرية - اول مسماري\2015-2016\عرض اللغات\صور العرض\New folder\214a5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314056" cy="431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pPr/>
              <a:t>3</a:t>
            </a:fld>
            <a:endParaRPr lang="ar-IQ"/>
          </a:p>
        </p:txBody>
      </p:sp>
      <p:pic>
        <p:nvPicPr>
          <p:cNvPr id="4099" name="Picture 3" descr="C:\Users\mustaffa21\Desktop\New folder (2)\محاضرات الطلبة\لغة سومرية - اول مسماري\2015-2016\عرض اللغات\صور العرض\New folder\800px-Two_Precursors_of_Writing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33" y="431388"/>
            <a:ext cx="9236033" cy="639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6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4</a:t>
            </a:fld>
            <a:endParaRPr lang="ar-IQ"/>
          </a:p>
        </p:txBody>
      </p:sp>
      <p:pic>
        <p:nvPicPr>
          <p:cNvPr id="3" name="Picture 2" descr="C:\Users\mustaffa21\Desktop\New folder (2)\محاضرات الطلبة\لغة سومرية - اول مسماري\2015-2016\عرض اللغات\صور العرض\New folder\41C74YBPNVL._SX327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" y="404664"/>
            <a:ext cx="4451377" cy="63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ustaffa21\Desktop\New folder (2)\محاضرات الطلبة\لغة سومرية - اول مسماري\2015-2016\عرض اللغات\صور العرض\New folder\ancient-mesopotamia-symbol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32" y="420937"/>
            <a:ext cx="4598952" cy="63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5</a:t>
            </a:fld>
            <a:endParaRPr lang="ar-IQ"/>
          </a:p>
        </p:txBody>
      </p:sp>
      <p:pic>
        <p:nvPicPr>
          <p:cNvPr id="5123" name="Picture 3" descr="C:\Users\mustaffa21\Desktop\New folder (2)\محاضرات الطلبة\لغة سومرية - اول مسماري\2015-2016\عرض اللغات\صور العرض\New folder\57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13" y="3461750"/>
            <a:ext cx="5099039" cy="33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ustaffa21\Desktop\New folder (2)\محاضرات الطلبة\لغة سومرية - اول مسماري\2015-2016\عرض اللغات\صور العرض\New folder\image003ds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66" y="390402"/>
            <a:ext cx="4875134" cy="308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mustaffa21\Desktop\New folder (2)\محاضرات الطلبة\لغة سومرية - اول مسماري\2015-2016\عرض اللغات\صور العرض\New folder\Reckoning_Before_Writing_Tokens_02_60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0402"/>
            <a:ext cx="4283968" cy="307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72832"/>
            <a:ext cx="4180728" cy="33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6</a:t>
            </a:fld>
            <a:endParaRPr lang="ar-IQ"/>
          </a:p>
        </p:txBody>
      </p:sp>
      <p:pic>
        <p:nvPicPr>
          <p:cNvPr id="6146" name="Picture 2" descr="C:\Users\mustaffa21\Desktop\New folder (2)\محاضرات الطلبة\لغة سومرية - اول مسماري\2015-2016\عرض اللغات\صور العرض\New folder\ku-big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5622"/>
            <a:ext cx="4778219" cy="31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ustaffa21\Desktop\New folder (2)\محاضرات الطلبة\لغة سومرية - اول مسماري\2015-2016\عرض اللغات\صور العرض\New folder\image002ds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19" y="3724573"/>
            <a:ext cx="4365781" cy="313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ustaffa21\Desktop\New folder (2)\محاضرات الطلبة\لغة سومرية - اول مسماري\2015-2016\عرض اللغات\صور العرض\New folder\nk8a0rxyxdznreuutlr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445052"/>
            <a:ext cx="4821926" cy="329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ustaffa21\Desktop\New folder (2)\محاضرات الطلبة\لغة سومرية - اول مسماري\2015-2016\عرض اللغات\صور العرض\New folder\figure5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9165"/>
            <a:ext cx="4355976" cy="327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9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7</a:t>
            </a:fld>
            <a:endParaRPr lang="ar-IQ"/>
          </a:p>
        </p:txBody>
      </p:sp>
      <p:pic>
        <p:nvPicPr>
          <p:cNvPr id="8196" name="Picture 4" descr="C:\Users\mustaffa21\Desktop\New folder (2)\محاضرات الطلبة\لغة سومرية - اول مسماري\2015-2016\عرض اللغات\صور العرض\New folder\MUSEUM-WRITING_GMK1TRS81.1+MUSEUM_WRITING_2.JPG.embedded.prod_affiliate.138_thumb[8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17" y="476672"/>
            <a:ext cx="426109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ustaffa21\Desktop\New folder (2)\محاضرات الطلبة\لغة سومرية - اول مسماري\2015-2016\عرض اللغات\صور العرض\New folder\ms_2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2573"/>
            <a:ext cx="3604023" cy="620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4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8</a:t>
            </a:fld>
            <a:endParaRPr lang="ar-IQ"/>
          </a:p>
        </p:txBody>
      </p:sp>
      <p:pic>
        <p:nvPicPr>
          <p:cNvPr id="3" name="Picture 7" descr="C:\Users\mustaffa21\Desktop\New folder (2)\محاضرات الطلبة\لغة سومرية - اول مسماري\2015-2016\عرض اللغات\صور العرض\New folder\h2_1988.433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8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9</a:t>
            </a:fld>
            <a:endParaRPr lang="ar-IQ"/>
          </a:p>
        </p:txBody>
      </p:sp>
      <p:pic>
        <p:nvPicPr>
          <p:cNvPr id="10242" name="Picture 2" descr="C:\Users\mustaffa21\Desktop\New folder (2)\محاضرات الطلبة\لغة سومرية - اول مسماري\2015-2016\عرض اللغات\صور العرض\New folder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61" y="3438173"/>
            <a:ext cx="5025053" cy="34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ustaffa21\Desktop\New folder (2)\محاضرات الطلبة\لغة سومرية - اول مسماري\2015-2016\عرض اللغات\صور العرض\New folder\ybc7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23" y="490556"/>
            <a:ext cx="3293527" cy="29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ustaffa21\Desktop\New folder (2)\محاضرات الطلبة\لغة سومرية - اول مسماري\2015-2016\عرض اللغات\صور العرض\New folder\vas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" y="764705"/>
            <a:ext cx="391720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1015</TotalTime>
  <Words>557</Words>
  <Application>Microsoft Office PowerPoint</Application>
  <PresentationFormat>عرض على الشاشة (3:4)‏</PresentationFormat>
  <Paragraphs>39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حضري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استقر السومريون في وسط و جنوب بلاد الرافدين و أسسوا عدة سلالات حاكمة و استمرت حضارتهم المبدعة حوالي الف سنة  وكانت نهايتم السياسية بنهاية  عهد اور الثالثة عام 2004 ق.م .                                                                 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مفردات المنهج لمادة اللغات القديمة</dc:title>
  <dc:creator>ali alfrazdak</dc:creator>
  <cp:lastModifiedBy>DR.Ahmed Saker 2O14</cp:lastModifiedBy>
  <cp:revision>72</cp:revision>
  <dcterms:created xsi:type="dcterms:W3CDTF">2015-02-22T21:39:14Z</dcterms:created>
  <dcterms:modified xsi:type="dcterms:W3CDTF">2015-11-23T19:31:19Z</dcterms:modified>
</cp:coreProperties>
</file>