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82" autoAdjust="0"/>
    <p:restoredTop sz="86323" autoAdjust="0"/>
  </p:normalViewPr>
  <p:slideViewPr>
    <p:cSldViewPr>
      <p:cViewPr>
        <p:scale>
          <a:sx n="80" d="100"/>
          <a:sy n="80" d="100"/>
        </p:scale>
        <p:origin x="-133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D82CE-7B11-45FA-BB53-6A92F0B8934A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64BAA-FD3C-4726-BD94-833F3A2D4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9B700-346C-4A13-9542-6E132988FE9D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70B73-383A-419A-8E73-8C1D91BCD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0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2F370CE-88C8-427B-BA02-90102160F36B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C98C-9A39-4EBA-A4CC-B47B7EDB757D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09B94-2E0B-4E15-9392-2B8EC601D805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0FB3F-D4DE-48FD-AA6F-8FE6749F05B9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3A60-8BE9-4A4A-BBB8-011FA04CAEEB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190F-6EC7-4B9D-AE4D-7DA17425A363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F68872-7DCE-4A21-9D82-519D41F862AF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72F2DE-5F53-4A59-9D4C-D577F7BBAE2C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2DDCD-6583-4023-8CF6-A4BDFF5994B1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039C-A7DB-4524-8F20-4372EACDDA6A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8CC87-A19A-4FBF-B8DF-9BEB9B920A8E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5B8C8B-E3A8-494D-9F65-49216A3972E7}" type="datetime8">
              <a:rPr lang="ar-IQ" smtClean="0"/>
              <a:t>23 تشرين الثاني، 15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944525-13A8-4837-A6B5-FD1F36D3099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1</a:t>
            </a:fld>
            <a:endParaRPr lang="ar-IQ"/>
          </a:p>
        </p:txBody>
      </p:sp>
      <p:sp>
        <p:nvSpPr>
          <p:cNvPr id="3" name="مستطيل 2"/>
          <p:cNvSpPr/>
          <p:nvPr/>
        </p:nvSpPr>
        <p:spPr>
          <a:xfrm>
            <a:off x="4186849" y="980728"/>
            <a:ext cx="4576894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ar-IQ" sz="2800" b="1" dirty="0">
                <a:solidFill>
                  <a:srgbClr val="FF0000"/>
                </a:solidFill>
                <a:cs typeface="PT Bold Heading" pitchFamily="2" charset="-78"/>
              </a:rPr>
              <a:t>تاريخ اللغة السومرية </a:t>
            </a:r>
            <a:r>
              <a:rPr lang="ar-IQ" sz="2800" b="1" dirty="0" smtClean="0">
                <a:solidFill>
                  <a:srgbClr val="FF0000"/>
                </a:solidFill>
                <a:cs typeface="PT Bold Heading" pitchFamily="2" charset="-78"/>
              </a:rPr>
              <a:t> </a:t>
            </a:r>
            <a:r>
              <a:rPr lang="ar-IQ" sz="2800" b="1" dirty="0" smtClean="0">
                <a:cs typeface="PT Bold Heading" pitchFamily="2" charset="-78"/>
              </a:rPr>
              <a:t>و انتشارها </a:t>
            </a:r>
            <a:endParaRPr lang="en-US" sz="2800" dirty="0">
              <a:cs typeface="PT Bold Heading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95512" y="2124932"/>
            <a:ext cx="2246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dirty="0">
                <a:solidFill>
                  <a:srgbClr val="0070C0"/>
                </a:solidFill>
                <a:cs typeface="PT Bold Heading" pitchFamily="2" charset="-78"/>
              </a:rPr>
              <a:t>أولآ : العصر السومري </a:t>
            </a:r>
            <a:endParaRPr lang="en-US" sz="2000" dirty="0">
              <a:solidFill>
                <a:srgbClr val="0070C0"/>
              </a:solidFill>
              <a:cs typeface="PT Bold Heading" pitchFamily="2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970717" y="3112271"/>
            <a:ext cx="3296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>
                <a:cs typeface="PT Bold Heading" pitchFamily="2" charset="-78"/>
              </a:rPr>
              <a:t>1.المرحلة </a:t>
            </a:r>
            <a:r>
              <a:rPr lang="ar-IQ" dirty="0" err="1">
                <a:cs typeface="PT Bold Heading" pitchFamily="2" charset="-78"/>
              </a:rPr>
              <a:t>الاركائية</a:t>
            </a:r>
            <a:r>
              <a:rPr lang="ar-IQ" dirty="0">
                <a:cs typeface="PT Bold Heading" pitchFamily="2" charset="-78"/>
              </a:rPr>
              <a:t>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3000-2600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sz="1400" dirty="0">
                <a:cs typeface="PT Bold Heading" pitchFamily="2" charset="-78"/>
              </a:rPr>
              <a:t>ق.م</a:t>
            </a:r>
            <a:r>
              <a:rPr lang="ar-IQ" dirty="0">
                <a:cs typeface="PT Bold Heading" pitchFamily="2" charset="-78"/>
              </a:rPr>
              <a:t> )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967237" y="3965071"/>
            <a:ext cx="4299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>
                <a:cs typeface="PT Bold Heading" pitchFamily="2" charset="-78"/>
              </a:rPr>
              <a:t>2.المرحلة السومرية القديمة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2600-2350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sz="1400" dirty="0">
                <a:cs typeface="PT Bold Heading" pitchFamily="2" charset="-78"/>
              </a:rPr>
              <a:t>ق.م</a:t>
            </a:r>
            <a:r>
              <a:rPr lang="ar-IQ" dirty="0">
                <a:cs typeface="PT Bold Heading" pitchFamily="2" charset="-78"/>
              </a:rPr>
              <a:t> ) :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072586" y="4739141"/>
            <a:ext cx="6201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cs typeface="PT Bold Heading" pitchFamily="2" charset="-78"/>
              </a:rPr>
              <a:t>3. المرحلة </a:t>
            </a:r>
            <a:r>
              <a:rPr lang="ar-IQ" dirty="0" err="1">
                <a:cs typeface="PT Bold Heading" pitchFamily="2" charset="-78"/>
              </a:rPr>
              <a:t>السرجونية</a:t>
            </a:r>
            <a:r>
              <a:rPr lang="ar-IQ" dirty="0">
                <a:cs typeface="PT Bold Heading" pitchFamily="2" charset="-78"/>
              </a:rPr>
              <a:t> و حقبة الاحتلال </a:t>
            </a:r>
            <a:r>
              <a:rPr lang="ar-IQ" dirty="0" err="1">
                <a:cs typeface="PT Bold Heading" pitchFamily="2" charset="-78"/>
              </a:rPr>
              <a:t>الكوتي</a:t>
            </a:r>
            <a:r>
              <a:rPr lang="ar-IQ" dirty="0">
                <a:cs typeface="PT Bold Heading" pitchFamily="2" charset="-78"/>
              </a:rPr>
              <a:t>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2350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–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2140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sz="1400" dirty="0">
                <a:cs typeface="PT Bold Heading" pitchFamily="2" charset="-78"/>
              </a:rPr>
              <a:t>ق.م</a:t>
            </a:r>
            <a:r>
              <a:rPr lang="ar-IQ" dirty="0">
                <a:cs typeface="PT Bold Heading" pitchFamily="2" charset="-78"/>
              </a:rPr>
              <a:t>. ) </a:t>
            </a:r>
            <a:r>
              <a:rPr lang="ar-IQ" b="1" dirty="0"/>
              <a:t>.</a:t>
            </a:r>
            <a:endParaRPr lang="en-US" dirty="0"/>
          </a:p>
        </p:txBody>
      </p:sp>
      <p:sp>
        <p:nvSpPr>
          <p:cNvPr id="14" name="مستطيل 13"/>
          <p:cNvSpPr/>
          <p:nvPr/>
        </p:nvSpPr>
        <p:spPr>
          <a:xfrm>
            <a:off x="3603355" y="5509271"/>
            <a:ext cx="4663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>
                <a:cs typeface="PT Bold Heading" pitchFamily="2" charset="-78"/>
              </a:rPr>
              <a:t>4. المرحلة السومرية الحديثة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2140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–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2020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sz="1400" dirty="0">
                <a:cs typeface="PT Bold Heading" pitchFamily="2" charset="-78"/>
              </a:rPr>
              <a:t>ق.م</a:t>
            </a:r>
            <a:r>
              <a:rPr lang="ar-IQ" dirty="0">
                <a:cs typeface="PT Bold Heading" pitchFamily="2" charset="-78"/>
              </a:rPr>
              <a:t>. ) : </a:t>
            </a:r>
            <a:endParaRPr lang="en-US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86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10</a:t>
            </a:fld>
            <a:endParaRPr lang="ar-IQ"/>
          </a:p>
        </p:txBody>
      </p:sp>
      <p:sp>
        <p:nvSpPr>
          <p:cNvPr id="3" name="مستطيل 2"/>
          <p:cNvSpPr/>
          <p:nvPr/>
        </p:nvSpPr>
        <p:spPr>
          <a:xfrm>
            <a:off x="193564" y="98072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8. لا </a:t>
            </a:r>
            <a:r>
              <a:rPr lang="ar-IQ" dirty="0">
                <a:cs typeface="PT Bold Heading" pitchFamily="2" charset="-78"/>
              </a:rPr>
              <a:t>يوجد مثنى في اللغة السومرية و انما يوجد فقط المفرد و الجمع و يصاغ الجمع من خلال التكرار او </a:t>
            </a:r>
            <a:r>
              <a:rPr lang="ar-IQ" dirty="0" smtClean="0">
                <a:cs typeface="PT Bold Heading" pitchFamily="2" charset="-78"/>
              </a:rPr>
              <a:t>       ،      اضافة </a:t>
            </a:r>
            <a:r>
              <a:rPr lang="ar-IQ" dirty="0">
                <a:cs typeface="PT Bold Heading" pitchFamily="2" charset="-78"/>
              </a:rPr>
              <a:t>احدى ادوات الجمع </a:t>
            </a:r>
            <a:r>
              <a:rPr lang="ar-IQ" b="1" dirty="0">
                <a:solidFill>
                  <a:srgbClr val="00B050"/>
                </a:solidFill>
                <a:cs typeface="PT Bold Heading" pitchFamily="2" charset="-78"/>
              </a:rPr>
              <a:t>( </a:t>
            </a:r>
            <a:r>
              <a:rPr lang="en-US" b="1" dirty="0" err="1">
                <a:solidFill>
                  <a:srgbClr val="00B050"/>
                </a:solidFill>
                <a:cs typeface="PT Bold Heading" pitchFamily="2" charset="-78"/>
              </a:rPr>
              <a:t>ene</a:t>
            </a:r>
            <a:r>
              <a:rPr lang="en-US" b="1" dirty="0">
                <a:solidFill>
                  <a:srgbClr val="00B050"/>
                </a:solidFill>
                <a:cs typeface="PT Bold Heading" pitchFamily="2" charset="-78"/>
              </a:rPr>
              <a:t> ,  me(š)   ,   ha    </a:t>
            </a:r>
            <a:r>
              <a:rPr lang="ar-IQ" b="1" dirty="0">
                <a:solidFill>
                  <a:srgbClr val="00B050"/>
                </a:solidFill>
                <a:cs typeface="PT Bold Heading" pitchFamily="2" charset="-78"/>
              </a:rPr>
              <a:t> )   </a:t>
            </a:r>
            <a:r>
              <a:rPr lang="ar-IQ" dirty="0">
                <a:cs typeface="PT Bold Heading" pitchFamily="2" charset="-78"/>
              </a:rPr>
              <a:t>. 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1520" y="1967420"/>
            <a:ext cx="8549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9. لا </a:t>
            </a:r>
            <a:r>
              <a:rPr lang="ar-IQ" dirty="0">
                <a:cs typeface="PT Bold Heading" pitchFamily="2" charset="-78"/>
              </a:rPr>
              <a:t>تفرق اللغة السومرية بين المذكر و المؤنث و أحيانا تضاف رموز معينة للدلالة على </a:t>
            </a:r>
            <a:r>
              <a:rPr lang="ar-IQ" dirty="0" smtClean="0">
                <a:cs typeface="PT Bold Heading" pitchFamily="2" charset="-78"/>
              </a:rPr>
              <a:t>جنس المفردة  :    </a:t>
            </a:r>
            <a:r>
              <a:rPr lang="en-US" dirty="0" smtClean="0">
                <a:cs typeface="PT Bold Heading" pitchFamily="2" charset="-78"/>
              </a:rPr>
              <a:t>  }</a:t>
            </a:r>
            <a:r>
              <a:rPr lang="ar-IQ" dirty="0" smtClean="0">
                <a:cs typeface="PT Bold Heading" pitchFamily="2" charset="-78"/>
              </a:rPr>
              <a:t>للمذكر</a:t>
            </a:r>
            <a:r>
              <a:rPr lang="en-US" dirty="0" smtClean="0">
                <a:cs typeface="PT Bold Heading" pitchFamily="2" charset="-78"/>
              </a:rPr>
              <a:t>        </a:t>
            </a:r>
            <a:r>
              <a:rPr lang="ar-IQ" dirty="0" smtClean="0">
                <a:cs typeface="PT Bold Heading" pitchFamily="2" charset="-78"/>
              </a:rPr>
              <a:t> </a:t>
            </a:r>
            <a:r>
              <a:rPr lang="en-US" dirty="0" smtClean="0">
                <a:cs typeface="PT Bold Heading" pitchFamily="2" charset="-78"/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  <a:cs typeface="PT Bold Heading" pitchFamily="2" charset="-78"/>
              </a:rPr>
              <a:t>diš</a:t>
            </a:r>
            <a:r>
              <a:rPr lang="ar-IQ" dirty="0" smtClean="0">
                <a:cs typeface="PT Bold Heading" pitchFamily="2" charset="-78"/>
              </a:rPr>
              <a:t>-    للمؤنث</a:t>
            </a:r>
            <a:r>
              <a:rPr lang="en-US" b="1" dirty="0" err="1" smtClean="0">
                <a:solidFill>
                  <a:srgbClr val="00B050"/>
                </a:solidFill>
                <a:cs typeface="PT Bold Heading" pitchFamily="2" charset="-78"/>
              </a:rPr>
              <a:t>mí</a:t>
            </a:r>
            <a:r>
              <a:rPr lang="en-US" b="1" dirty="0" smtClean="0">
                <a:solidFill>
                  <a:srgbClr val="00B050"/>
                </a:solidFill>
                <a:cs typeface="PT Bold Heading" pitchFamily="2" charset="-78"/>
              </a:rPr>
              <a:t>    </a:t>
            </a:r>
            <a:r>
              <a:rPr lang="ar-IQ" b="1" dirty="0" smtClean="0">
                <a:solidFill>
                  <a:srgbClr val="00B050"/>
                </a:solidFill>
                <a:cs typeface="PT Bold Heading" pitchFamily="2" charset="-78"/>
              </a:rPr>
              <a:t>   </a:t>
            </a:r>
            <a:r>
              <a:rPr lang="en-US" dirty="0" smtClean="0">
                <a:cs typeface="PT Bold Heading" pitchFamily="2" charset="-78"/>
              </a:rPr>
              <a:t>{</a:t>
            </a:r>
            <a:r>
              <a:rPr lang="ar-IQ" dirty="0" smtClean="0">
                <a:cs typeface="PT Bold Heading" pitchFamily="2" charset="-78"/>
              </a:rPr>
              <a:t> </a:t>
            </a:r>
            <a:r>
              <a:rPr lang="ar-IQ" dirty="0">
                <a:cs typeface="PT Bold Heading" pitchFamily="2" charset="-78"/>
              </a:rPr>
              <a:t>.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585715" y="2779518"/>
            <a:ext cx="4248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10. الصفة </a:t>
            </a:r>
            <a:r>
              <a:rPr lang="ar-IQ" dirty="0">
                <a:cs typeface="PT Bold Heading" pitchFamily="2" charset="-78"/>
              </a:rPr>
              <a:t>تتبع الموصوف . </a:t>
            </a:r>
            <a:endParaRPr lang="en-US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732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2</a:t>
            </a:fld>
            <a:endParaRPr lang="ar-IQ"/>
          </a:p>
        </p:txBody>
      </p:sp>
      <p:sp>
        <p:nvSpPr>
          <p:cNvPr id="3" name="مستطيل 2"/>
          <p:cNvSpPr/>
          <p:nvPr/>
        </p:nvSpPr>
        <p:spPr>
          <a:xfrm>
            <a:off x="1763688" y="227687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1 </a:t>
            </a:r>
            <a:r>
              <a:rPr lang="ar-IQ" dirty="0">
                <a:cs typeface="PT Bold Heading" pitchFamily="2" charset="-78"/>
              </a:rPr>
              <a:t>مرحلة العصر البابلي القديم المبكرة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2020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–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1850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sz="1400" dirty="0">
                <a:cs typeface="PT Bold Heading" pitchFamily="2" charset="-78"/>
              </a:rPr>
              <a:t>ق.م</a:t>
            </a:r>
            <a:r>
              <a:rPr lang="ar-IQ" dirty="0">
                <a:cs typeface="PT Bold Heading" pitchFamily="2" charset="-78"/>
              </a:rPr>
              <a:t>. )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716016" y="1196096"/>
            <a:ext cx="31462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dirty="0">
                <a:solidFill>
                  <a:srgbClr val="0070C0"/>
                </a:solidFill>
                <a:cs typeface="PT Bold Heading" pitchFamily="2" charset="-78"/>
              </a:rPr>
              <a:t>ثانيا : ما بعد العصر السومري</a:t>
            </a:r>
            <a:endParaRPr lang="en-US" sz="2000" dirty="0">
              <a:solidFill>
                <a:srgbClr val="0070C0"/>
              </a:solidFill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86000" y="3105835"/>
            <a:ext cx="6102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cs typeface="PT Bold Heading" pitchFamily="2" charset="-78"/>
              </a:rPr>
              <a:t>2. مرحلة العصر البابلي القديم الاخيرة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1850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–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1600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sz="1400" dirty="0" smtClean="0">
                <a:cs typeface="PT Bold Heading" pitchFamily="2" charset="-78"/>
              </a:rPr>
              <a:t>ق.م.</a:t>
            </a:r>
            <a:r>
              <a:rPr lang="ar-IQ" dirty="0" smtClean="0">
                <a:cs typeface="PT Bold Heading" pitchFamily="2" charset="-78"/>
              </a:rPr>
              <a:t>)        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915816" y="3776354"/>
            <a:ext cx="5451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cs typeface="PT Bold Heading" pitchFamily="2" charset="-78"/>
              </a:rPr>
              <a:t>3. مرحلة ما بعد العصر البابلي القديم (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1600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–</a:t>
            </a:r>
            <a:r>
              <a:rPr lang="ar-IQ" dirty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70C0"/>
                </a:solidFill>
                <a:cs typeface="PT Bold Heading" pitchFamily="2" charset="-78"/>
              </a:rPr>
              <a:t>1000</a:t>
            </a:r>
            <a:r>
              <a:rPr lang="ar-IQ" dirty="0">
                <a:cs typeface="PT Bold Heading" pitchFamily="2" charset="-78"/>
              </a:rPr>
              <a:t> </a:t>
            </a:r>
            <a:r>
              <a:rPr lang="ar-IQ" sz="1400" dirty="0" smtClean="0">
                <a:cs typeface="PT Bold Heading" pitchFamily="2" charset="-78"/>
              </a:rPr>
              <a:t>ق.م.</a:t>
            </a:r>
            <a:r>
              <a:rPr lang="ar-IQ" dirty="0" smtClean="0">
                <a:cs typeface="PT Bold Heading" pitchFamily="2" charset="-78"/>
              </a:rPr>
              <a:t>) 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605489" y="490148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FF0000"/>
                </a:solidFill>
                <a:cs typeface="PT Bold Heading" pitchFamily="2" charset="-78"/>
              </a:rPr>
              <a:t>*</a:t>
            </a:r>
            <a:r>
              <a:rPr lang="ar-IQ" b="1" dirty="0" smtClean="0">
                <a:solidFill>
                  <a:srgbClr val="00B050"/>
                </a:solidFill>
                <a:cs typeface="PT Bold Heading" pitchFamily="2" charset="-78"/>
              </a:rPr>
              <a:t> اللغة </a:t>
            </a:r>
            <a:r>
              <a:rPr lang="ar-IQ" b="1" dirty="0">
                <a:solidFill>
                  <a:srgbClr val="00B050"/>
                </a:solidFill>
                <a:cs typeface="PT Bold Heading" pitchFamily="2" charset="-78"/>
              </a:rPr>
              <a:t>السومرية على الارجح انتهت بإعتبارها لغة محكية في اخر مرحلتين مما سبق ذكره </a:t>
            </a:r>
            <a:endParaRPr lang="en-US" dirty="0">
              <a:solidFill>
                <a:srgbClr val="00B05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536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3</a:t>
            </a:fld>
            <a:endParaRPr lang="ar-IQ"/>
          </a:p>
        </p:txBody>
      </p:sp>
      <p:sp>
        <p:nvSpPr>
          <p:cNvPr id="3" name="مستطيل 2"/>
          <p:cNvSpPr/>
          <p:nvPr/>
        </p:nvSpPr>
        <p:spPr>
          <a:xfrm>
            <a:off x="3851920" y="764704"/>
            <a:ext cx="477277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r-IQ" sz="2000" b="1" dirty="0">
                <a:solidFill>
                  <a:srgbClr val="FF0000"/>
                </a:solidFill>
                <a:cs typeface="PT Bold Heading" pitchFamily="2" charset="-78"/>
              </a:rPr>
              <a:t>تطور الكتابة </a:t>
            </a:r>
            <a:r>
              <a:rPr lang="ar-IQ" sz="2000" b="1" dirty="0" smtClean="0">
                <a:solidFill>
                  <a:srgbClr val="FF0000"/>
                </a:solidFill>
                <a:cs typeface="PT Bold Heading" pitchFamily="2" charset="-78"/>
              </a:rPr>
              <a:t>المسمارية ( مراحل الكتابة المسمارية ) </a:t>
            </a:r>
            <a:endParaRPr lang="en-US" sz="2000" b="1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51520" y="1581667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تطورت الكتابة المسمارية بشكل مستمر  منذ بداية ابتكارها لتتلائم مع الحالة العامة للمواد التي يتم تدوينها و لتواكب التطور الحاصل في سير الحياة البشرية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824872" y="2532291"/>
            <a:ext cx="37995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 </a:t>
            </a:r>
            <a:r>
              <a:rPr lang="ar-IQ" dirty="0">
                <a:cs typeface="PT Bold Heading" pitchFamily="2" charset="-78"/>
              </a:rPr>
              <a:t>مراحل تطور الكتابة المسمارية </a:t>
            </a:r>
            <a:r>
              <a:rPr lang="ar-IQ" dirty="0" smtClean="0">
                <a:cs typeface="PT Bold Heading" pitchFamily="2" charset="-78"/>
              </a:rPr>
              <a:t>تشمل  :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364088" y="3284984"/>
            <a:ext cx="3059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>
                <a:solidFill>
                  <a:srgbClr val="0070C0"/>
                </a:solidFill>
              </a:rPr>
              <a:t>1.  </a:t>
            </a:r>
            <a:r>
              <a:rPr lang="ar-IQ" b="1" dirty="0" smtClean="0">
                <a:solidFill>
                  <a:srgbClr val="0070C0"/>
                </a:solidFill>
                <a:cs typeface="PT Bold Heading" pitchFamily="2" charset="-78"/>
              </a:rPr>
              <a:t>الطور الصوري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Pictographic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395536" y="4049518"/>
            <a:ext cx="7862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ابتكر العراقيون القدماء الكتابة لتسجيل </a:t>
            </a:r>
            <a:r>
              <a:rPr lang="ar-IQ" dirty="0" smtClean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 لغايات اقتصادية ، لتدوين </a:t>
            </a:r>
            <a:r>
              <a:rPr lang="ar-IQ" dirty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واردات و </a:t>
            </a:r>
            <a:r>
              <a:rPr lang="ar-IQ" dirty="0" smtClean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صادرات المعبد من النذور و ما يتم اقراضه للسكان من المحاصيل و المواد الغذائية  . </a:t>
            </a:r>
            <a:endParaRPr lang="en-US" dirty="0">
              <a:ea typeface="Monotype Koufi" pitchFamily="2" charset="-78"/>
              <a:cs typeface="PT Bold Heading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618279" y="5085184"/>
            <a:ext cx="7639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كانت </a:t>
            </a:r>
            <a:r>
              <a:rPr lang="ar-IQ" dirty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الكتابة في البدء </a:t>
            </a:r>
            <a:r>
              <a:rPr lang="ar-IQ" dirty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عبارة عن صورة للشيء المراد تدوينه </a:t>
            </a:r>
            <a:r>
              <a:rPr lang="ar-IQ" dirty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، وجد هذا النوع من الكتابة في </a:t>
            </a:r>
            <a:r>
              <a:rPr lang="ar-IQ" b="1" dirty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الطبقة </a:t>
            </a:r>
            <a:r>
              <a:rPr lang="ar-IQ" b="1" dirty="0" smtClean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الرابعة</a:t>
            </a:r>
            <a:r>
              <a:rPr lang="en-US" b="1" dirty="0" smtClean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 </a:t>
            </a:r>
            <a:r>
              <a:rPr lang="ar-IQ" b="1" dirty="0" smtClean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 </a:t>
            </a:r>
            <a:r>
              <a:rPr lang="ar-IQ" b="1" dirty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أ في الوركاء </a:t>
            </a:r>
            <a:r>
              <a:rPr lang="ar-IQ" b="1" dirty="0" smtClean="0">
                <a:solidFill>
                  <a:srgbClr val="00B050"/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، و تعود للفترة من   3200 - 2800 ق.م</a:t>
            </a:r>
            <a:r>
              <a:rPr lang="ar-IQ" dirty="0" smtClean="0"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. </a:t>
            </a:r>
            <a:endParaRPr lang="en-US" dirty="0">
              <a:latin typeface="Monotype Koufi" pitchFamily="2" charset="-78"/>
              <a:ea typeface="Monotype Koufi" pitchFamily="2" charset="-78"/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878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4</a:t>
            </a:fld>
            <a:endParaRPr lang="ar-IQ"/>
          </a:p>
        </p:txBody>
      </p:sp>
      <p:pic>
        <p:nvPicPr>
          <p:cNvPr id="1029" name="Picture 5" descr="C:\Users\mustaffa21\Desktop\New folder (2)\محاضرات الطلبة\لغة سومرية - اول مسماري\2015-2016\عرض اللغات\صور العرض\FB_IMG_14360499163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5" y="496501"/>
            <a:ext cx="912515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2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5</a:t>
            </a:fld>
            <a:endParaRPr lang="ar-IQ"/>
          </a:p>
        </p:txBody>
      </p:sp>
      <p:pic>
        <p:nvPicPr>
          <p:cNvPr id="6" name="Picture 4" descr="C:\Users\mustaffa21\Desktop\New folder (2)\محاضرات الطلبة\لغة سومرية - اول مسماري\2015-2016\عرض اللغات\صور العرض\New folder\cerca2-Lar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4" t="8543" r="11129" b="8916"/>
          <a:stretch/>
        </p:blipFill>
        <p:spPr bwMode="auto">
          <a:xfrm>
            <a:off x="0" y="-2573"/>
            <a:ext cx="9144000" cy="686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22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6</a:t>
            </a:fld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4932040" y="908720"/>
            <a:ext cx="35402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 smtClean="0">
                <a:solidFill>
                  <a:srgbClr val="0070C0"/>
                </a:solidFill>
              </a:rPr>
              <a:t>2</a:t>
            </a:r>
            <a:r>
              <a:rPr lang="ar-IQ" b="1" dirty="0">
                <a:solidFill>
                  <a:srgbClr val="0070C0"/>
                </a:solidFill>
              </a:rPr>
              <a:t>.  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ar-IQ" sz="2000" b="1" dirty="0" smtClean="0">
                <a:solidFill>
                  <a:srgbClr val="0070C0"/>
                </a:solidFill>
                <a:cs typeface="PT Bold Heading" pitchFamily="2" charset="-78"/>
              </a:rPr>
              <a:t>الطور الرمزي</a:t>
            </a:r>
            <a:r>
              <a:rPr lang="en-US" sz="2000" b="1" dirty="0" smtClean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Ideographic    </a:t>
            </a:r>
            <a:r>
              <a:rPr lang="ar-IQ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16463" y="1718001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>
                <a:cs typeface="PT Bold Heading" pitchFamily="2" charset="-78"/>
              </a:rPr>
              <a:t>في هذا الطور تم الابتعاد عن شكل العلامة الصورية ، اذ </a:t>
            </a:r>
            <a:r>
              <a:rPr lang="ar-IQ" dirty="0">
                <a:solidFill>
                  <a:srgbClr val="FF0000"/>
                </a:solidFill>
                <a:cs typeface="PT Bold Heading" pitchFamily="2" charset="-78"/>
              </a:rPr>
              <a:t>أصبحت العلامة تعبر </a:t>
            </a:r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عن </a:t>
            </a:r>
            <a:r>
              <a:rPr lang="ar-IQ" dirty="0">
                <a:solidFill>
                  <a:srgbClr val="FF0000"/>
                </a:solidFill>
                <a:cs typeface="PT Bold Heading" pitchFamily="2" charset="-78"/>
              </a:rPr>
              <a:t>الشيء المراد تدوينه</a:t>
            </a:r>
            <a:r>
              <a:rPr lang="ar-IQ" dirty="0">
                <a:cs typeface="PT Bold Heading" pitchFamily="2" charset="-78"/>
              </a:rPr>
              <a:t> ، مثلا علامة </a:t>
            </a:r>
            <a:r>
              <a:rPr lang="ar-IQ" dirty="0" smtClean="0">
                <a:cs typeface="PT Bold Heading" pitchFamily="2" charset="-78"/>
              </a:rPr>
              <a:t>النجمة (          ) و تقرأ بالسومري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dingir</a:t>
            </a:r>
            <a:r>
              <a:rPr lang="ar-IQ" dirty="0" smtClean="0">
                <a:cs typeface="PT Bold Heading" pitchFamily="2" charset="-78"/>
              </a:rPr>
              <a:t> أستمدت من الكلمة السومرية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ar-IQ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dirty="0" smtClean="0">
                <a:cs typeface="PT Bold Heading" pitchFamily="2" charset="-78"/>
              </a:rPr>
              <a:t>و التي تعني السماء أو العلو </a:t>
            </a:r>
            <a:endParaRPr lang="en-US" dirty="0">
              <a:cs typeface="PT Bold Heading" pitchFamily="2" charset="-78"/>
            </a:endParaRPr>
          </a:p>
        </p:txBody>
      </p:sp>
      <p:pic>
        <p:nvPicPr>
          <p:cNvPr id="2050" name="Picture 2" descr="C:\Users\mustaffa21\Desktop\New folder (2)\محاضرات الطلبة\لغة سومرية - اول مسماري\2015-2016\عرض اللغات\صور العرض\New folder\Cuneiform-History---1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372" y="2045906"/>
            <a:ext cx="432049" cy="3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ustaffa21\Desktop\New folder (2)\محاضرات الطلبة\لغة سومرية - اول مسماري\2015-2016\عرض اللغات\صور العرض\New folder\FB_IMG_1429899010826 - Cop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0" r="14600" b="10267"/>
          <a:stretch/>
        </p:blipFill>
        <p:spPr bwMode="auto">
          <a:xfrm>
            <a:off x="611560" y="2943224"/>
            <a:ext cx="3850556" cy="364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ustaffa21\Desktop\New folder (2)\محاضرات الطلبة\لغة سومرية - اول مسماري\2015-2016\عرض اللغات\صور العرض\New folder\FB_IMG_143522716088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" b="4170"/>
          <a:stretch/>
        </p:blipFill>
        <p:spPr bwMode="auto">
          <a:xfrm>
            <a:off x="4730030" y="2943224"/>
            <a:ext cx="3742220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2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7</a:t>
            </a:fld>
            <a:endParaRPr lang="ar-IQ"/>
          </a:p>
        </p:txBody>
      </p:sp>
      <p:sp>
        <p:nvSpPr>
          <p:cNvPr id="3" name="مستطيل 2"/>
          <p:cNvSpPr/>
          <p:nvPr/>
        </p:nvSpPr>
        <p:spPr>
          <a:xfrm>
            <a:off x="5508104" y="708665"/>
            <a:ext cx="3079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 smtClean="0">
                <a:solidFill>
                  <a:srgbClr val="0070C0"/>
                </a:solidFill>
              </a:rPr>
              <a:t>3</a:t>
            </a:r>
            <a:r>
              <a:rPr lang="ar-IQ" sz="2000" b="1" dirty="0">
                <a:solidFill>
                  <a:srgbClr val="0070C0"/>
                </a:solidFill>
              </a:rPr>
              <a:t>.  </a:t>
            </a:r>
            <a:r>
              <a:rPr lang="ar-IQ" sz="2000" b="1" dirty="0">
                <a:solidFill>
                  <a:srgbClr val="0070C0"/>
                </a:solidFill>
                <a:cs typeface="PT Bold Heading" pitchFamily="2" charset="-78"/>
              </a:rPr>
              <a:t>الطور </a:t>
            </a:r>
            <a:r>
              <a:rPr lang="ar-IQ" sz="2000" b="1" dirty="0" smtClean="0">
                <a:solidFill>
                  <a:srgbClr val="0070C0"/>
                </a:solidFill>
                <a:cs typeface="PT Bold Heading" pitchFamily="2" charset="-78"/>
              </a:rPr>
              <a:t>المقطعي</a:t>
            </a:r>
            <a:r>
              <a:rPr lang="en-US" sz="2000" b="1" dirty="0" smtClean="0">
                <a:solidFill>
                  <a:srgbClr val="0070C0"/>
                </a:solidFill>
                <a:cs typeface="PT Bold Heading" pitchFamily="2" charset="-78"/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Syllabic</a:t>
            </a:r>
            <a:r>
              <a:rPr lang="en-US" sz="2000" b="1" dirty="0" smtClean="0">
                <a:solidFill>
                  <a:srgbClr val="0070C0"/>
                </a:solidFill>
              </a:rPr>
              <a:t> 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9408" y="126876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dirty="0">
                <a:cs typeface="PT Bold Heading" pitchFamily="2" charset="-78"/>
              </a:rPr>
              <a:t>مع تطور الحياة و تشعبها لم تعد المرحلة السابقة تلبي الحاجة المتزايدة لبيان حالة المواد المدونة و هل هي مواد اخراج او ادخال على سبيل </a:t>
            </a:r>
            <a:r>
              <a:rPr lang="ar-IQ" dirty="0" smtClean="0">
                <a:cs typeface="PT Bold Heading" pitchFamily="2" charset="-78"/>
              </a:rPr>
              <a:t>المثال</a:t>
            </a:r>
            <a:r>
              <a:rPr lang="en-US" dirty="0" smtClean="0">
                <a:cs typeface="PT Bold Heading" pitchFamily="2" charset="-78"/>
              </a:rPr>
              <a:t> </a:t>
            </a:r>
            <a:r>
              <a:rPr lang="ar-IQ" dirty="0">
                <a:cs typeface="PT Bold Heading" pitchFamily="2" charset="-78"/>
              </a:rPr>
              <a:t>لذلك توصل العراقيون القدماء الى تطوير الكتابة الى </a:t>
            </a:r>
            <a:r>
              <a:rPr lang="ar-IQ" dirty="0">
                <a:solidFill>
                  <a:srgbClr val="FF0000"/>
                </a:solidFill>
                <a:cs typeface="PT Bold Heading" pitchFamily="2" charset="-78"/>
              </a:rPr>
              <a:t>المرحلة المقطعية</a:t>
            </a:r>
            <a:endParaRPr lang="en-US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06195" y="2360999"/>
            <a:ext cx="8408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تتمثل </a:t>
            </a:r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الكتابة المسمارية </a:t>
            </a:r>
            <a:r>
              <a:rPr lang="ar-IQ" dirty="0">
                <a:solidFill>
                  <a:srgbClr val="FF0000"/>
                </a:solidFill>
                <a:cs typeface="PT Bold Heading" pitchFamily="2" charset="-78"/>
              </a:rPr>
              <a:t>المقطعية </a:t>
            </a:r>
            <a:r>
              <a:rPr lang="ar-IQ" dirty="0" smtClean="0">
                <a:cs typeface="PT Bold Heading" pitchFamily="2" charset="-78"/>
              </a:rPr>
              <a:t>بإختيار </a:t>
            </a:r>
            <a:r>
              <a:rPr lang="ar-IQ" dirty="0">
                <a:cs typeface="PT Bold Heading" pitchFamily="2" charset="-78"/>
              </a:rPr>
              <a:t>علامات مسمارية تُكون </a:t>
            </a:r>
            <a:r>
              <a:rPr lang="ar-IQ" dirty="0" smtClean="0">
                <a:cs typeface="PT Bold Heading" pitchFamily="2" charset="-78"/>
              </a:rPr>
              <a:t>اصواتها </a:t>
            </a:r>
            <a:r>
              <a:rPr lang="ar-IQ" dirty="0">
                <a:cs typeface="PT Bold Heading" pitchFamily="2" charset="-78"/>
              </a:rPr>
              <a:t>كلمة معينة دون ان يكون </a:t>
            </a:r>
            <a:r>
              <a:rPr lang="ar-IQ" dirty="0" smtClean="0">
                <a:cs typeface="PT Bold Heading" pitchFamily="2" charset="-78"/>
              </a:rPr>
              <a:t> لمعنى </a:t>
            </a:r>
            <a:r>
              <a:rPr lang="ar-IQ" dirty="0">
                <a:cs typeface="PT Bold Heading" pitchFamily="2" charset="-78"/>
              </a:rPr>
              <a:t>كل علامة صلة بذلك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4003" y="3279560"/>
            <a:ext cx="8503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cs typeface="PT Bold Heading" pitchFamily="2" charset="-78"/>
              </a:rPr>
              <a:t>مثلآ </a:t>
            </a:r>
            <a:r>
              <a:rPr lang="ar-IQ" dirty="0" smtClean="0">
                <a:cs typeface="PT Bold Heading" pitchFamily="2" charset="-78"/>
              </a:rPr>
              <a:t>كلمة </a:t>
            </a:r>
            <a:r>
              <a:rPr lang="en-US" dirty="0">
                <a:cs typeface="PT Bold Heading" pitchFamily="2" charset="-78"/>
              </a:rPr>
              <a:t>(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lugal </a:t>
            </a:r>
            <a:r>
              <a:rPr lang="en-US" dirty="0" smtClean="0">
                <a:cs typeface="PT Bold Heading" pitchFamily="2" charset="-78"/>
              </a:rPr>
              <a:t>) </a:t>
            </a:r>
            <a:r>
              <a:rPr lang="ar-IQ" dirty="0" smtClean="0">
                <a:cs typeface="PT Bold Heading" pitchFamily="2" charset="-78"/>
              </a:rPr>
              <a:t>و تعني ( ملك ) تتألف من مقطعين الاول هو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Lu</a:t>
            </a:r>
            <a:r>
              <a:rPr lang="ar-IQ" dirty="0" smtClean="0">
                <a:cs typeface="PT Bold Heading" pitchFamily="2" charset="-78"/>
              </a:rPr>
              <a:t> ) بمعنى ( رجل ) و الثانية هي </a:t>
            </a:r>
          </a:p>
          <a:p>
            <a:r>
              <a:rPr lang="ar-IQ" dirty="0">
                <a:cs typeface="PT Bold Heading" pitchFamily="2" charset="-78"/>
              </a:rPr>
              <a:t> </a:t>
            </a:r>
            <a:r>
              <a:rPr lang="ar-IQ" dirty="0" smtClean="0">
                <a:cs typeface="PT Bold Heading" pitchFamily="2" charset="-78"/>
              </a:rPr>
              <a:t> (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gal</a:t>
            </a:r>
            <a:r>
              <a:rPr lang="en-US" dirty="0" smtClean="0">
                <a:cs typeface="PT Bold Heading" pitchFamily="2" charset="-78"/>
              </a:rPr>
              <a:t> </a:t>
            </a:r>
            <a:r>
              <a:rPr lang="ar-IQ" dirty="0" smtClean="0">
                <a:cs typeface="PT Bold Heading" pitchFamily="2" charset="-78"/>
              </a:rPr>
              <a:t> ) بمعنى ( عظيم ) فيكون معنى الاسم ( الرجل العظيم )  و اصبح يشير الى ( الملك )  </a:t>
            </a:r>
            <a:endParaRPr lang="en-US" dirty="0">
              <a:cs typeface="PT Bold Heading" pitchFamily="2" charset="-78"/>
            </a:endParaRPr>
          </a:p>
        </p:txBody>
      </p:sp>
      <p:pic>
        <p:nvPicPr>
          <p:cNvPr id="3074" name="Picture 2" descr="C:\Users\mustaffa21\Desktop\New folder (2)\محاضرات الطلبة\لغة سومرية - اول مسماري\2015-2016\عرض اللغات\صور العرض\New folder\FB_IMG_14370568888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104896"/>
            <a:ext cx="2664297" cy="263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ustaffa21\Desktop\New folder (2)\محاضرات الطلبة\لغة سومرية - اول مسماري\2015-2016\عرض اللغات\صور العرض\New folder\FB_IMG_14360546943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79231"/>
            <a:ext cx="2664296" cy="276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91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8</a:t>
            </a:fld>
            <a:endParaRPr lang="ar-IQ"/>
          </a:p>
        </p:txBody>
      </p:sp>
      <p:pic>
        <p:nvPicPr>
          <p:cNvPr id="5125" name="Picture 5" descr="C:\Users\mustaffa21\Desktop\New folder (2)\محاضرات الطلبة\لغة سومرية - اول مسماري\2015-2016\عرض اللغات\صور العرض\New folder\12thplanet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26705"/>
            <a:ext cx="5354976" cy="686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6228184" y="1628798"/>
            <a:ext cx="25202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cs typeface="PT Bold Heading" pitchFamily="2" charset="-78"/>
              </a:rPr>
              <a:t>جدول يوضح تطور رسم العلامة المسمارية في </a:t>
            </a:r>
          </a:p>
          <a:p>
            <a:pPr algn="ctr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cs typeface="PT Bold Heading" pitchFamily="2" charset="-78"/>
              </a:rPr>
              <a:t>بلاد الرافدين </a:t>
            </a:r>
          </a:p>
        </p:txBody>
      </p:sp>
    </p:spTree>
    <p:extLst>
      <p:ext uri="{BB962C8B-B14F-4D97-AF65-F5344CB8AC3E}">
        <p14:creationId xmlns:p14="http://schemas.microsoft.com/office/powerpoint/2010/main" val="14136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44525-13A8-4837-A6B5-FD1F36D3099F}" type="slidenum">
              <a:rPr lang="ar-IQ" smtClean="0"/>
              <a:t>9</a:t>
            </a:fld>
            <a:endParaRPr lang="ar-IQ"/>
          </a:p>
        </p:txBody>
      </p:sp>
      <p:sp>
        <p:nvSpPr>
          <p:cNvPr id="4" name="مستطيل 3"/>
          <p:cNvSpPr/>
          <p:nvPr/>
        </p:nvSpPr>
        <p:spPr>
          <a:xfrm>
            <a:off x="5724128" y="76470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0000"/>
                </a:solidFill>
                <a:cs typeface="PT Bold Heading" pitchFamily="2" charset="-78"/>
              </a:rPr>
              <a:t>خصائص اللغة السومرية</a:t>
            </a:r>
            <a:endParaRPr lang="en-US" sz="2400" dirty="0">
              <a:solidFill>
                <a:srgbClr val="FF0000"/>
              </a:solidFill>
              <a:cs typeface="PT Bold Heading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2306" y="143698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1. لغة </a:t>
            </a:r>
            <a:r>
              <a:rPr lang="ar-IQ" dirty="0">
                <a:cs typeface="PT Bold Heading" pitchFamily="2" charset="-78"/>
              </a:rPr>
              <a:t>منفردة لا تشبه اللغة </a:t>
            </a:r>
            <a:r>
              <a:rPr lang="ar-IQ" dirty="0" err="1">
                <a:cs typeface="PT Bold Heading" pitchFamily="2" charset="-78"/>
              </a:rPr>
              <a:t>الاكدية</a:t>
            </a:r>
            <a:r>
              <a:rPr lang="ar-IQ" dirty="0">
                <a:cs typeface="PT Bold Heading" pitchFamily="2" charset="-78"/>
              </a:rPr>
              <a:t> و لا غيرها من اللغات و لا تنتمي لأي عائلة لغوية </a:t>
            </a:r>
            <a:r>
              <a:rPr lang="ar-IQ" dirty="0" smtClean="0">
                <a:cs typeface="PT Bold Heading" pitchFamily="2" charset="-78"/>
              </a:rPr>
              <a:t>معروفة .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123952" y="2029490"/>
            <a:ext cx="3582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2. اللغة </a:t>
            </a:r>
            <a:r>
              <a:rPr lang="ar-IQ" dirty="0">
                <a:cs typeface="PT Bold Heading" pitchFamily="2" charset="-78"/>
              </a:rPr>
              <a:t>السومرية لغة </a:t>
            </a:r>
            <a:r>
              <a:rPr lang="ar-IQ" dirty="0" smtClean="0">
                <a:cs typeface="PT Bold Heading" pitchFamily="2" charset="-78"/>
              </a:rPr>
              <a:t>رمزية  .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9609" y="2784951"/>
            <a:ext cx="8566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3. في </a:t>
            </a:r>
            <a:r>
              <a:rPr lang="ar-IQ" dirty="0">
                <a:cs typeface="PT Bold Heading" pitchFamily="2" charset="-78"/>
              </a:rPr>
              <a:t>اللغة السومرية لهجتان اساسيتان (اللهجة الاعتيادية) و تعرف بالسومرية    ( </a:t>
            </a:r>
            <a:r>
              <a:rPr lang="en-US" dirty="0" err="1">
                <a:cs typeface="PT Bold Heading" pitchFamily="2" charset="-78"/>
              </a:rPr>
              <a:t>eme</a:t>
            </a:r>
            <a:r>
              <a:rPr lang="en-US" dirty="0">
                <a:cs typeface="PT Bold Heading" pitchFamily="2" charset="-78"/>
              </a:rPr>
              <a:t> – </a:t>
            </a:r>
            <a:r>
              <a:rPr lang="en-US" dirty="0" err="1">
                <a:cs typeface="PT Bold Heading" pitchFamily="2" charset="-78"/>
              </a:rPr>
              <a:t>gir</a:t>
            </a:r>
            <a:r>
              <a:rPr lang="ar-IQ" dirty="0">
                <a:cs typeface="PT Bold Heading" pitchFamily="2" charset="-78"/>
              </a:rPr>
              <a:t>) و </a:t>
            </a:r>
            <a:r>
              <a:rPr lang="ar-IQ" dirty="0" smtClean="0">
                <a:cs typeface="PT Bold Heading" pitchFamily="2" charset="-78"/>
              </a:rPr>
              <a:t>     الثانية هي  </a:t>
            </a:r>
            <a:r>
              <a:rPr lang="ar-IQ" dirty="0">
                <a:cs typeface="PT Bold Heading" pitchFamily="2" charset="-78"/>
              </a:rPr>
              <a:t>(الفصحى) و تعرف بالسومرية ( </a:t>
            </a:r>
            <a:r>
              <a:rPr lang="en-US" dirty="0" err="1">
                <a:cs typeface="PT Bold Heading" pitchFamily="2" charset="-78"/>
              </a:rPr>
              <a:t>eme</a:t>
            </a:r>
            <a:r>
              <a:rPr lang="en-US" dirty="0">
                <a:cs typeface="PT Bold Heading" pitchFamily="2" charset="-78"/>
              </a:rPr>
              <a:t> – </a:t>
            </a:r>
            <a:r>
              <a:rPr lang="en-US" dirty="0" err="1">
                <a:cs typeface="PT Bold Heading" pitchFamily="2" charset="-78"/>
              </a:rPr>
              <a:t>sal</a:t>
            </a:r>
            <a:r>
              <a:rPr lang="en-US" dirty="0">
                <a:cs typeface="PT Bold Heading" pitchFamily="2" charset="-78"/>
              </a:rPr>
              <a:t> </a:t>
            </a:r>
            <a:r>
              <a:rPr lang="ar-IQ" dirty="0">
                <a:cs typeface="PT Bold Heading" pitchFamily="2" charset="-78"/>
              </a:rPr>
              <a:t> )  و تعني حرفيا ( لسان النسوة ) .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503723" y="3789039"/>
            <a:ext cx="8273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>
                <a:cs typeface="PT Bold Heading" pitchFamily="2" charset="-78"/>
              </a:rPr>
              <a:t>4. لغة ملصقة اي بالإمكان تكوين الفاظ ذات معاني جديدة بلصق كلمتين أو اكثر  مع بعضها  : </a:t>
            </a:r>
          </a:p>
          <a:p>
            <a:pPr algn="l"/>
            <a:r>
              <a:rPr lang="en-US" b="1" dirty="0" err="1" smtClean="0">
                <a:solidFill>
                  <a:srgbClr val="00B050"/>
                </a:solidFill>
                <a:cs typeface="PT Bold Heading" pitchFamily="2" charset="-78"/>
              </a:rPr>
              <a:t>lú</a:t>
            </a:r>
            <a:r>
              <a:rPr lang="en-US" b="1" dirty="0" smtClean="0">
                <a:solidFill>
                  <a:srgbClr val="00B050"/>
                </a:solidFill>
                <a:cs typeface="PT Bold Heading" pitchFamily="2" charset="-78"/>
              </a:rPr>
              <a:t> </a:t>
            </a:r>
            <a:r>
              <a:rPr lang="en-US" b="1" dirty="0">
                <a:solidFill>
                  <a:srgbClr val="00B050"/>
                </a:solidFill>
                <a:cs typeface="PT Bold Heading" pitchFamily="2" charset="-78"/>
              </a:rPr>
              <a:t>–  gal                 </a:t>
            </a:r>
            <a:r>
              <a:rPr lang="en-US" b="1" dirty="0" smtClean="0">
                <a:solidFill>
                  <a:srgbClr val="00B050"/>
                </a:solidFill>
                <a:cs typeface="PT Bold Heading" pitchFamily="2" charset="-78"/>
              </a:rPr>
              <a:t>lugal </a:t>
            </a:r>
            <a:endParaRPr lang="en-US" b="1" dirty="0">
              <a:solidFill>
                <a:srgbClr val="00B050"/>
              </a:solidFill>
              <a:cs typeface="PT Bold Heading" pitchFamily="2" charset="-78"/>
            </a:endParaRPr>
          </a:p>
        </p:txBody>
      </p:sp>
      <p:cxnSp>
        <p:nvCxnSpPr>
          <p:cNvPr id="16" name="رابط كسهم مستقيم 15"/>
          <p:cNvCxnSpPr/>
          <p:nvPr/>
        </p:nvCxnSpPr>
        <p:spPr>
          <a:xfrm>
            <a:off x="1717768" y="4293096"/>
            <a:ext cx="632209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رابط كسهم مستقيم 18"/>
          <p:cNvCxnSpPr/>
          <p:nvPr/>
        </p:nvCxnSpPr>
        <p:spPr>
          <a:xfrm>
            <a:off x="1717768" y="5229200"/>
            <a:ext cx="495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82111" y="4754692"/>
            <a:ext cx="85663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PT Bold Heading" pitchFamily="2" charset="-78"/>
              </a:rPr>
              <a:t>5. أسقاط الحرف الصحيح أذا جاء في نهاية الكلمة ، أو إلصاقه أذا جاء بعده حرف علة   :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akkal Majalla" pitchFamily="2" charset="-78"/>
                <a:ea typeface="Calibri" pitchFamily="34" charset="0"/>
                <a:cs typeface="PT Bold Heading" pitchFamily="2" charset="-78"/>
              </a:rPr>
              <a:t>     </a:t>
            </a:r>
            <a:r>
              <a:rPr lang="en-US" b="1" dirty="0">
                <a:solidFill>
                  <a:srgbClr val="00B050"/>
                </a:solidFill>
                <a:cs typeface="PT Bold Heading" pitchFamily="2" charset="-78"/>
              </a:rPr>
              <a:t>lugal – </a:t>
            </a:r>
            <a:r>
              <a:rPr lang="en-US" b="1" dirty="0" err="1">
                <a:solidFill>
                  <a:srgbClr val="00B050"/>
                </a:solidFill>
                <a:cs typeface="PT Bold Heading" pitchFamily="2" charset="-78"/>
              </a:rPr>
              <a:t>ak</a:t>
            </a:r>
            <a:r>
              <a:rPr lang="en-US" b="1" dirty="0">
                <a:solidFill>
                  <a:srgbClr val="00B050"/>
                </a:solidFill>
                <a:cs typeface="PT Bold Heading" pitchFamily="2" charset="-78"/>
              </a:rPr>
              <a:t>                 </a:t>
            </a:r>
            <a:r>
              <a:rPr lang="en-US" b="1" dirty="0" smtClean="0">
                <a:solidFill>
                  <a:srgbClr val="00B050"/>
                </a:solidFill>
                <a:cs typeface="PT Bold Heading" pitchFamily="2" charset="-78"/>
              </a:rPr>
              <a:t>    </a:t>
            </a:r>
            <a:r>
              <a:rPr lang="en-US" b="1" dirty="0">
                <a:solidFill>
                  <a:srgbClr val="00B050"/>
                </a:solidFill>
                <a:cs typeface="PT Bold Heading" pitchFamily="2" charset="-78"/>
              </a:rPr>
              <a:t>lugal –  la – ( k )                               </a:t>
            </a:r>
          </a:p>
        </p:txBody>
      </p:sp>
      <p:sp>
        <p:nvSpPr>
          <p:cNvPr id="21" name="مستطيل 20"/>
          <p:cNvSpPr/>
          <p:nvPr/>
        </p:nvSpPr>
        <p:spPr>
          <a:xfrm>
            <a:off x="4395255" y="5661248"/>
            <a:ext cx="4255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6. لغة </a:t>
            </a:r>
            <a:r>
              <a:rPr lang="ar-IQ" dirty="0">
                <a:cs typeface="PT Bold Heading" pitchFamily="2" charset="-78"/>
              </a:rPr>
              <a:t>غير قابلة للتصريف ( غير معربة </a:t>
            </a:r>
            <a:r>
              <a:rPr lang="ar-IQ" dirty="0" smtClean="0">
                <a:cs typeface="PT Bold Heading" pitchFamily="2" charset="-78"/>
              </a:rPr>
              <a:t>)  .  </a:t>
            </a:r>
            <a:endParaRPr lang="en-US" dirty="0">
              <a:cs typeface="PT Bold Heading" pitchFamily="2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076056" y="6237312"/>
            <a:ext cx="3472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IQ" dirty="0" smtClean="0">
                <a:cs typeface="PT Bold Heading" pitchFamily="2" charset="-78"/>
              </a:rPr>
              <a:t>7. تتألف </a:t>
            </a:r>
            <a:r>
              <a:rPr lang="ar-IQ" dirty="0">
                <a:cs typeface="PT Bold Heading" pitchFamily="2" charset="-78"/>
              </a:rPr>
              <a:t>من حرف علة و حرف </a:t>
            </a:r>
            <a:r>
              <a:rPr lang="ar-IQ" dirty="0" smtClean="0">
                <a:cs typeface="PT Bold Heading" pitchFamily="2" charset="-78"/>
              </a:rPr>
              <a:t>صحيح . </a:t>
            </a:r>
            <a:endParaRPr lang="en-US" dirty="0"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656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4" grpId="0"/>
      <p:bldP spid="20" grpId="0"/>
      <p:bldP spid="21" grpId="0"/>
      <p:bldP spid="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1015</TotalTime>
  <Words>601</Words>
  <Application>Microsoft Office PowerPoint</Application>
  <PresentationFormat>عرض على الشاشة (3:4)‏</PresentationFormat>
  <Paragraphs>50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حضري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مفردات المنهج لمادة اللغات القديمة</dc:title>
  <dc:creator>ali alfrazdak</dc:creator>
  <cp:lastModifiedBy>DR.Ahmed Saker 2O14</cp:lastModifiedBy>
  <cp:revision>72</cp:revision>
  <dcterms:created xsi:type="dcterms:W3CDTF">2015-02-22T21:39:14Z</dcterms:created>
  <dcterms:modified xsi:type="dcterms:W3CDTF">2015-11-23T19:32:24Z</dcterms:modified>
</cp:coreProperties>
</file>