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9" r:id="rId3"/>
    <p:sldId id="267" r:id="rId4"/>
    <p:sldId id="27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2852937"/>
            <a:ext cx="7776863" cy="302433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مقدمة في اللغات القديمة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كلية الاثار – قسم علم الاثار </a:t>
            </a:r>
          </a:p>
          <a:p>
            <a:pPr algn="ctr">
              <a:lnSpc>
                <a:spcPct val="210000"/>
              </a:lnSpc>
            </a:pPr>
            <a:r>
              <a:rPr lang="ar-IQ" sz="2800" dirty="0" smtClean="0">
                <a:cs typeface="PT Bold Heading" panose="02010400000000000000" pitchFamily="2" charset="-78"/>
              </a:rPr>
              <a:t>مرحلة </a:t>
            </a:r>
            <a:r>
              <a:rPr lang="ar-IQ" sz="2800" dirty="0">
                <a:cs typeface="PT Bold Heading" panose="02010400000000000000" pitchFamily="2" charset="-78"/>
              </a:rPr>
              <a:t>ثانية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858875" cy="1656184"/>
          </a:xfrm>
        </p:spPr>
        <p:txBody>
          <a:bodyPr/>
          <a:lstStyle/>
          <a:p>
            <a:pPr marL="182880" indent="0" algn="ctr">
              <a:buNone/>
            </a:pPr>
            <a:r>
              <a:rPr lang="ar-IQ" sz="66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اللغة</a:t>
            </a:r>
            <a:r>
              <a:rPr lang="ar-IQ" sz="6600" dirty="0" smtClean="0">
                <a:solidFill>
                  <a:srgbClr val="FF0000"/>
                </a:solidFill>
              </a:rPr>
              <a:t> </a:t>
            </a:r>
            <a:r>
              <a:rPr lang="ar-IQ" sz="6600" dirty="0">
                <a:solidFill>
                  <a:srgbClr val="FF0000"/>
                </a:solidFill>
                <a:cs typeface="PT Bold Heading" panose="02010400000000000000" pitchFamily="2" charset="-78"/>
              </a:rPr>
              <a:t>الاكدية</a:t>
            </a:r>
          </a:p>
        </p:txBody>
      </p:sp>
    </p:spTree>
    <p:extLst>
      <p:ext uri="{BB962C8B-B14F-4D97-AF65-F5344CB8AC3E}">
        <p14:creationId xmlns:p14="http://schemas.microsoft.com/office/powerpoint/2010/main" val="191759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124744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PT Bold Heading" panose="02010400000000000000" pitchFamily="2" charset="-78"/>
              </a:rPr>
              <a:t>1)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الاستخدام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الاول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: أستخدمت اللغة الاكدية لأول مرة في القسم الوسطي من العراق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لغة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مخاطبة و تفاهم منذ أواخر الالف الرابع قبل الميلاد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اي منذ ان حلت بعض الاقوام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الجزرية  في هذا الجزء من العراق قادمة من شبه الجزيرة العربية ،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الا أن لغتهم لم تدون في تلك الحقبة المبكرة من التاريخ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أذ كانت اللغة السومرية هي اللغة الرسمية للبلاد و التي دونت بها أول النصوص .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339752" y="474373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IQ" sz="2400" dirty="0">
                <a:solidFill>
                  <a:srgbClr val="1006D2"/>
                </a:solidFill>
                <a:cs typeface="PT Bold Heading" panose="02010400000000000000" pitchFamily="2" charset="-78"/>
              </a:rPr>
              <a:t>تاريخ اللغة الاكدية  </a:t>
            </a:r>
            <a:endParaRPr lang="en-US" sz="2400" dirty="0">
              <a:solidFill>
                <a:srgbClr val="1006D2"/>
              </a:solidFill>
              <a:cs typeface="PT Bold Heading" panose="02010400000000000000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07504" y="4005064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PT Bold Heading" panose="02010400000000000000" pitchFamily="2" charset="-78"/>
              </a:rPr>
              <a:t>2)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في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عصر فجر السلالات ( 2900 – 2350 ق.م. )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أكتسبت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اللغة الاكدية اهمية خاصة مع اللغة السومرية و بلغت من الاهمية أن الملك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لوكال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– </a:t>
            </a:r>
            <a:r>
              <a:rPr lang="ar-IQ" sz="2800" b="1" dirty="0" err="1">
                <a:latin typeface="Microsoft Uighur" panose="02000000000000000000" pitchFamily="2" charset="-78"/>
                <a:cs typeface="Microsoft Uighur" panose="02000000000000000000" pitchFamily="2" charset="-78"/>
              </a:rPr>
              <a:t>زاكيزي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(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اخر ملوك فجر السلالات )  دون بها نصا تذكاريا على تمثاله الخاص .  </a:t>
            </a:r>
            <a:endParaRPr lang="en-US" sz="2800" b="1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569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88640"/>
            <a:ext cx="88924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Low">
              <a:lnSpc>
                <a:spcPct val="150000"/>
              </a:lnSpc>
            </a:pPr>
            <a:r>
              <a:rPr lang="ar-IQ" sz="32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400" b="1" dirty="0" smtClean="0">
                <a:latin typeface="Microsoft Uighur" panose="02000000000000000000" pitchFamily="2" charset="-78"/>
                <a:cs typeface="PT Bold Heading" panose="02010400000000000000" pitchFamily="2" charset="-78"/>
              </a:rPr>
              <a:t>3</a:t>
            </a:r>
            <a:r>
              <a:rPr lang="ar-IQ" sz="2400" b="1" dirty="0">
                <a:latin typeface="Microsoft Uighur" panose="02000000000000000000" pitchFamily="2" charset="-78"/>
                <a:cs typeface="PT Bold Heading" panose="02010400000000000000" pitchFamily="2" charset="-78"/>
              </a:rPr>
              <a:t>) </a:t>
            </a:r>
            <a:r>
              <a:rPr lang="ar-IQ" sz="20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PT Bold Heading" panose="02010400000000000000" pitchFamily="2" charset="-78"/>
              </a:rPr>
              <a:t> 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بداية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التدوين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: بعد أن قامت</a:t>
            </a:r>
            <a:r>
              <a:rPr lang="ar-IQ" sz="2800" b="1" u="sng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الدولة الاكدية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و التي أسسها سرجون الاكدي عام 2371 ق.م  ،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غدت اللغة الاكدية لغة رسمية الى جانب اللغة السومرية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، ودون بها الكثير من النصوص الرسمية و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الخاصة  . </a:t>
            </a:r>
            <a:endParaRPr lang="en-US" sz="28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179512" y="2280984"/>
            <a:ext cx="87484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ar-IQ" sz="2800" b="1" dirty="0" smtClean="0">
                <a:latin typeface="Microsoft Uighur" panose="02000000000000000000" pitchFamily="2" charset="-78"/>
                <a:cs typeface="PT Bold Heading" panose="02010400000000000000" pitchFamily="2" charset="-78"/>
              </a:rPr>
              <a:t>4) 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في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عصر سلالة أور الثالثة ( 2112 – 2370 ق.م. )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بقيت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 اللغة الاكدية تحتفظ بمكانتها المميزة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مع انتعاش ملحوظ في استعمال اللغة السومرية . </a:t>
            </a:r>
            <a:endParaRPr lang="en-US" sz="2800" b="1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69685" y="4077071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IQ" sz="2800" b="1" dirty="0" smtClean="0">
                <a:latin typeface="Microsoft Uighur" panose="02000000000000000000" pitchFamily="2" charset="-78"/>
                <a:cs typeface="PT Bold Heading" panose="02010400000000000000" pitchFamily="2" charset="-78"/>
              </a:rPr>
              <a:t>5)   </a:t>
            </a:r>
            <a:r>
              <a:rPr lang="ar-IQ" sz="2800" b="1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منذ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العصر البابلي القديم و حتى سقوط بابل 537 ق.م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.  ،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برز استعمال </a:t>
            </a:r>
            <a:r>
              <a:rPr lang="ar-IQ" sz="2800" b="1" dirty="0" smtClean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اللغة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الاكدية و حلت تدريجيا محل اللغة السومرية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 التي تلاشت كلغة محكية ، و تفرعت الاكدية منذ هذا العصر الى </a:t>
            </a:r>
            <a:r>
              <a:rPr lang="ar-IQ" sz="2800" b="1" dirty="0">
                <a:solidFill>
                  <a:srgbClr val="FF0000"/>
                </a:solidFill>
                <a:latin typeface="Microsoft Uighur" panose="02000000000000000000" pitchFamily="2" charset="-78"/>
                <a:cs typeface="Microsoft Uighur" panose="02000000000000000000" pitchFamily="2" charset="-78"/>
              </a:rPr>
              <a:t>اللهجة البابلية في وسط و جنوب العراق و اللهجة الاشورية في شمال العراق </a:t>
            </a:r>
            <a:r>
              <a:rPr lang="ar-IQ" sz="2800" b="1" dirty="0">
                <a:latin typeface="Microsoft Uighur" panose="02000000000000000000" pitchFamily="2" charset="-78"/>
                <a:cs typeface="Microsoft Uighur" panose="02000000000000000000" pitchFamily="2" charset="-78"/>
              </a:rPr>
              <a:t>. </a:t>
            </a:r>
            <a:endParaRPr lang="en-US" sz="2800" b="1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27156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7622232" cy="4102392"/>
          </a:xfrm>
        </p:spPr>
        <p:txBody>
          <a:bodyPr/>
          <a:lstStyle/>
          <a:p>
            <a:pPr marL="0" indent="0" algn="ctr">
              <a:buNone/>
            </a:pPr>
            <a:r>
              <a:rPr lang="ar-IQ" sz="7200" dirty="0" smtClean="0">
                <a:solidFill>
                  <a:srgbClr val="FF0000"/>
                </a:solidFill>
                <a:cs typeface="PT Bold Heading" panose="02010400000000000000" pitchFamily="2" charset="-78"/>
              </a:rPr>
              <a:t>شكرا لحسن أصغائكم </a:t>
            </a:r>
            <a:endParaRPr lang="ar-IQ" sz="7200" dirty="0">
              <a:solidFill>
                <a:srgbClr val="FF0000"/>
              </a:solidFill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79813479"/>
      </p:ext>
    </p:extLst>
  </p:cSld>
  <p:clrMapOvr>
    <a:masterClrMapping/>
  </p:clrMapOvr>
</p:sld>
</file>

<file path=ppt/theme/theme1.xml><?xml version="1.0" encoding="utf-8"?>
<a:theme xmlns:a="http://schemas.openxmlformats.org/drawingml/2006/main" name="دفق الهواء">
  <a:themeElements>
    <a:clrScheme name="دفق الهوا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دفق الهوا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دفق الهوا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89</TotalTime>
  <Words>250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دفق الهواء</vt:lpstr>
      <vt:lpstr>اللغة الاكدية</vt:lpstr>
      <vt:lpstr>عرض تقديمي في PowerPoint</vt:lpstr>
      <vt:lpstr>عرض تقديمي في PowerPoint</vt:lpstr>
      <vt:lpstr>شكرا لحسن أصغائكم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Haidar</dc:creator>
  <cp:lastModifiedBy>DR.Ahmed Saker 2O14</cp:lastModifiedBy>
  <cp:revision>17</cp:revision>
  <dcterms:created xsi:type="dcterms:W3CDTF">2016-03-12T18:33:26Z</dcterms:created>
  <dcterms:modified xsi:type="dcterms:W3CDTF">2016-04-04T22:35:30Z</dcterms:modified>
</cp:coreProperties>
</file>