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8" r:id="rId6"/>
    <p:sldId id="264" r:id="rId7"/>
    <p:sldId id="272" r:id="rId8"/>
    <p:sldId id="274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99592" y="2852937"/>
            <a:ext cx="7776863" cy="302433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210000"/>
              </a:lnSpc>
            </a:pPr>
            <a:r>
              <a:rPr lang="ar-IQ" sz="2800" dirty="0" smtClean="0">
                <a:cs typeface="PT Bold Heading" panose="02010400000000000000" pitchFamily="2" charset="-78"/>
              </a:rPr>
              <a:t>مقدمة في اللغات القديمة </a:t>
            </a:r>
          </a:p>
          <a:p>
            <a:pPr algn="ctr">
              <a:lnSpc>
                <a:spcPct val="210000"/>
              </a:lnSpc>
            </a:pPr>
            <a:r>
              <a:rPr lang="ar-IQ" sz="2800" dirty="0" smtClean="0">
                <a:cs typeface="PT Bold Heading" panose="02010400000000000000" pitchFamily="2" charset="-78"/>
              </a:rPr>
              <a:t>كلية الاثار – قسم علم الاثار </a:t>
            </a:r>
          </a:p>
          <a:p>
            <a:pPr algn="ctr">
              <a:lnSpc>
                <a:spcPct val="210000"/>
              </a:lnSpc>
            </a:pPr>
            <a:r>
              <a:rPr lang="ar-IQ" sz="2800" dirty="0" smtClean="0">
                <a:cs typeface="PT Bold Heading" panose="02010400000000000000" pitchFamily="2" charset="-78"/>
              </a:rPr>
              <a:t>مرحلة </a:t>
            </a:r>
            <a:r>
              <a:rPr lang="ar-IQ" sz="2800" dirty="0">
                <a:cs typeface="PT Bold Heading" panose="02010400000000000000" pitchFamily="2" charset="-78"/>
              </a:rPr>
              <a:t>ثانية 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7581" y="548681"/>
            <a:ext cx="7858875" cy="1656184"/>
          </a:xfrm>
        </p:spPr>
        <p:txBody>
          <a:bodyPr/>
          <a:lstStyle/>
          <a:p>
            <a:pPr marL="182880" indent="0" algn="ctr">
              <a:buNone/>
            </a:pPr>
            <a:r>
              <a:rPr lang="ar-IQ" sz="66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اللغة</a:t>
            </a:r>
            <a:r>
              <a:rPr lang="ar-IQ" sz="6600" dirty="0" smtClean="0">
                <a:solidFill>
                  <a:srgbClr val="FF0000"/>
                </a:solidFill>
              </a:rPr>
              <a:t> </a:t>
            </a:r>
            <a:r>
              <a:rPr lang="ar-IQ" sz="6600" dirty="0">
                <a:solidFill>
                  <a:srgbClr val="FF0000"/>
                </a:solidFill>
                <a:cs typeface="PT Bold Heading" panose="02010400000000000000" pitchFamily="2" charset="-78"/>
              </a:rPr>
              <a:t>الاكدية</a:t>
            </a:r>
          </a:p>
        </p:txBody>
      </p:sp>
    </p:spTree>
    <p:extLst>
      <p:ext uri="{BB962C8B-B14F-4D97-AF65-F5344CB8AC3E}">
        <p14:creationId xmlns:p14="http://schemas.microsoft.com/office/powerpoint/2010/main" val="1917590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899592" y="41947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IQ" sz="2400" dirty="0">
                <a:solidFill>
                  <a:srgbClr val="1006D2"/>
                </a:solidFill>
                <a:cs typeface="PT Bold Heading" panose="02010400000000000000" pitchFamily="2" charset="-78"/>
              </a:rPr>
              <a:t>لهجات اللغة الاكدية</a:t>
            </a:r>
            <a:r>
              <a:rPr lang="ar-IQ" sz="2400" b="1" dirty="0">
                <a:solidFill>
                  <a:srgbClr val="1006D2"/>
                </a:solidFill>
                <a:cs typeface="PT Bold Heading" panose="02010400000000000000" pitchFamily="2" charset="-78"/>
              </a:rPr>
              <a:t>  </a:t>
            </a:r>
            <a:r>
              <a:rPr lang="en-US" sz="2400" b="1" dirty="0">
                <a:solidFill>
                  <a:srgbClr val="1006D2"/>
                </a:solidFill>
                <a:cs typeface="PT Bold Heading" panose="02010400000000000000" pitchFamily="2" charset="-78"/>
              </a:rPr>
              <a:t>The Akkadian language accents</a:t>
            </a:r>
            <a:endParaRPr lang="en-US" sz="2400" dirty="0">
              <a:solidFill>
                <a:srgbClr val="1006D2"/>
              </a:solidFill>
              <a:cs typeface="PT Bold Heading" panose="02010400000000000000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3259" y="1484784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تفرعت اللغة الاكدية الى عدة لهجات مستخدمة في بلاد الرافدين و منها انتشرت الى مناطق اخرى ، </a:t>
            </a:r>
            <a:endParaRPr lang="ar-IQ" sz="2800" b="1" dirty="0" smtClean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r>
              <a:rPr lang="ar-IQ" sz="2800" b="1" dirty="0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و 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تشتمل هذه اللهجات على : </a:t>
            </a:r>
            <a:endParaRPr lang="en-US" sz="28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7544" y="2852936"/>
            <a:ext cx="84249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ar-IQ" sz="3600" b="1" dirty="0">
                <a:solidFill>
                  <a:srgbClr val="1006D2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أولآ : اللهجة الاكدية القديمة : </a:t>
            </a:r>
            <a:endParaRPr lang="en-US" sz="3600" dirty="0">
              <a:solidFill>
                <a:srgbClr val="1006D2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algn="justLow"/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    </a:t>
            </a:r>
            <a:r>
              <a:rPr lang="ar-IQ" sz="28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هي أقدم اللهجات الاكدية المدونة و عنها تفرعت ج</a:t>
            </a:r>
            <a:r>
              <a:rPr lang="ar-IQ" sz="2800" b="1" dirty="0" smtClean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ميع </a:t>
            </a:r>
            <a:r>
              <a:rPr lang="ar-IQ" sz="28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اللهجات الاخرى في العصور التالية 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للعصر الاكدي القديم ، و </a:t>
            </a:r>
            <a:r>
              <a:rPr lang="ar-IQ" sz="28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تظهر عليها التأثر الواضح باللغة السومرية 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و هي مليئة بالمفردات </a:t>
            </a:r>
            <a:r>
              <a:rPr lang="ar-IQ" sz="2800" b="1" dirty="0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السومرية . </a:t>
            </a:r>
          </a:p>
          <a:p>
            <a:pPr algn="justLow"/>
            <a:r>
              <a:rPr lang="ar-IQ" sz="28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أستخدمت اللهجة الاكدية القديمة من قبل الاقوام الاكدية 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نفسها منذ هجراتها الى وسط جنوب بلاد الرافدين حتى نهاية عصر سلالة أور الثالثة . </a:t>
            </a:r>
          </a:p>
        </p:txBody>
      </p:sp>
    </p:spTree>
    <p:extLst>
      <p:ext uri="{BB962C8B-B14F-4D97-AF65-F5344CB8AC3E}">
        <p14:creationId xmlns:p14="http://schemas.microsoft.com/office/powerpoint/2010/main" val="174463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91680" y="6093296"/>
            <a:ext cx="6512511" cy="648072"/>
          </a:xfrm>
        </p:spPr>
        <p:txBody>
          <a:bodyPr/>
          <a:lstStyle/>
          <a:p>
            <a:pPr marL="0" indent="0" algn="ctr">
              <a:buNone/>
            </a:pPr>
            <a:r>
              <a:rPr lang="ar-IQ" sz="3600" b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icrosoft Uighur" panose="02000000000000000000" pitchFamily="2" charset="-78"/>
                <a:cs typeface="Microsoft Uighur" panose="02000000000000000000" pitchFamily="2" charset="-78"/>
              </a:rPr>
              <a:t>نص مسماري أكدي من مدينة مرد </a:t>
            </a:r>
            <a:endParaRPr lang="ar-IQ" sz="3600" b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229" cy="6021288"/>
          </a:xfrm>
        </p:spPr>
      </p:pic>
    </p:spTree>
    <p:extLst>
      <p:ext uri="{BB962C8B-B14F-4D97-AF65-F5344CB8AC3E}">
        <p14:creationId xmlns:p14="http://schemas.microsoft.com/office/powerpoint/2010/main" val="345691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39552" y="332656"/>
            <a:ext cx="80648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600" b="1" dirty="0">
                <a:solidFill>
                  <a:srgbClr val="1006D2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ثانيا : اللهجة البابلية  :  </a:t>
            </a:r>
            <a:endParaRPr lang="ar-IQ" sz="3600" b="1" dirty="0" smtClean="0">
              <a:solidFill>
                <a:srgbClr val="1006D2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endParaRPr lang="en-US" sz="2800" dirty="0">
              <a:solidFill>
                <a:srgbClr val="1006D2"/>
              </a:solidFill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         و تفرعت هي الاخرى الى عدة لهجات و كتابات و تقسم الى : </a:t>
            </a:r>
            <a:endParaRPr lang="en-US" sz="28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95536" y="2276872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Low">
              <a:buAutoNum type="arabicParenR"/>
            </a:pPr>
            <a:r>
              <a:rPr lang="ar-IQ" sz="2800" b="1" dirty="0" smtClean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اللهجة </a:t>
            </a:r>
            <a:r>
              <a:rPr lang="ar-IQ" sz="28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البابلية القديمة ( 2000 – 1500 ق.م. )  : 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أستخدمت في العصر البابلي القديم و تعتبر  لهجة قياسية من ناحية اتباعها للقواعد الصحيحة و من أشهر نصوصها شريعة حمورابي و  شريعة </a:t>
            </a:r>
            <a:r>
              <a:rPr lang="ar-IQ" sz="28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اشنونا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. </a:t>
            </a:r>
          </a:p>
          <a:p>
            <a:pPr lvl="0" algn="justLow"/>
            <a:endParaRPr lang="en-US" sz="28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lvl="0" algn="justLow"/>
            <a:r>
              <a:rPr lang="ar-IQ" sz="2800" b="1" dirty="0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2)  </a:t>
            </a:r>
            <a:r>
              <a:rPr lang="ar-IQ" sz="2800" b="1" dirty="0" smtClean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اللهجة </a:t>
            </a:r>
            <a:r>
              <a:rPr lang="ar-IQ" sz="28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البابلية الوسيطة  ( 1500 – 1000 ق.م. )  : 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أستخدمت في العصر البابلي الوسيط (الكاشي) و تمثل هذه اللهجة تطورا واضحا للغة الاكدية و انتشرت انتشارا واسعا في منطقة المشرق العربي ، و من أشهر نصوص هذه اللهجة نذكر نصوص </a:t>
            </a:r>
            <a:r>
              <a:rPr lang="ar-IQ" sz="28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الالاخ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و أوغاريت و </a:t>
            </a:r>
            <a:r>
              <a:rPr lang="ar-IQ" sz="28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خاتوشا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. </a:t>
            </a:r>
            <a:endParaRPr lang="en-US" sz="28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503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2267744" y="6015191"/>
            <a:ext cx="4546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IQ" sz="4000" b="1" dirty="0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نصوص مسمارية البابلية </a:t>
            </a:r>
            <a:endParaRPr lang="ar-IQ" sz="40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2054" name="Picture 6" descr="D:\عملي\محاضرات الطلبة\2015-2016\لغات قديمة    مرحلة ثانية\مصادر محاضرات اللغات القديمة - مرحلة ثانية اثار\Akkadian\مصادر المحاضرة\019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874244" cy="564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عملي\محاضرات الطلبة\2015-2016\لغات قديمة    مرحلة ثانية\مصادر محاضرات اللغات القديمة - مرحلة ثانية اثار\Akkadian\مصادر المحاضرة\019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620"/>
            <a:ext cx="3681226" cy="579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1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39598" y="26064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IQ" sz="28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ج- اللهجة البابلية الحديثة ( 1000 – 626 ق.م. )  : ب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دأ ظهور اللغة الآرامية و </a:t>
            </a:r>
            <a:r>
              <a:rPr lang="ar-IQ" sz="28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تاثيراتها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 في هذه اللهجة  .  </a:t>
            </a:r>
            <a:endParaRPr lang="ar-IQ" sz="2800" b="1" dirty="0" smtClean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algn="justLow"/>
            <a:endParaRPr lang="en-US" sz="28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algn="justLow"/>
            <a:r>
              <a:rPr lang="ar-IQ" sz="2800" b="1" dirty="0">
                <a:solidFill>
                  <a:srgbClr val="FF0000"/>
                </a:solidFill>
                <a:latin typeface="Microsoft Uighur" panose="02000000000000000000" pitchFamily="2" charset="-78"/>
                <a:cs typeface="Microsoft Uighur" panose="02000000000000000000" pitchFamily="2" charset="-78"/>
              </a:rPr>
              <a:t>د- اللهجة البابلية المتأخرة  (  626 ق.م. – القرن الاول الميلادي  )  : 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ازداد فيها </a:t>
            </a:r>
            <a:r>
              <a:rPr lang="ar-IQ" sz="2800" b="1" dirty="0" err="1">
                <a:latin typeface="Microsoft Uighur" panose="02000000000000000000" pitchFamily="2" charset="-78"/>
                <a:cs typeface="Microsoft Uighur" panose="02000000000000000000" pitchFamily="2" charset="-78"/>
              </a:rPr>
              <a:t>تاثير</a:t>
            </a:r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 الآرامية و أصبح جليا و واضحا في القواعد و التعابير . </a:t>
            </a:r>
            <a:endParaRPr lang="en-US" sz="28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  <a:p>
            <a:pPr algn="justLow"/>
            <a:r>
              <a:rPr lang="ar-IQ" sz="2800" b="1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 </a:t>
            </a:r>
            <a:endParaRPr lang="en-US" sz="2800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pic>
        <p:nvPicPr>
          <p:cNvPr id="5" name="Picture 8" descr="D:\عملي\محاضرات الطلبة\2015-2016\لغات قديمة    مرحلة ثانية\مصادر محاضرات اللغات القديمة - مرحلة ثانية اثار\Akkadian\مصادر المحاضرة\019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92895"/>
            <a:ext cx="4278781" cy="421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31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عملي\محاضرات الطلبة\2015-2016\لغات قديمة    مرحلة ثانية\مصادر محاضرات اللغات القديمة - مرحلة ثانية اثار\Akkadian\مصادر المحاضرة\eb82d15bd20cf9225dcc540ddc5932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766"/>
            <a:ext cx="9144000" cy="687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04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622232" cy="4102392"/>
          </a:xfrm>
        </p:spPr>
        <p:txBody>
          <a:bodyPr/>
          <a:lstStyle/>
          <a:p>
            <a:pPr marL="0" indent="0" algn="ctr">
              <a:buNone/>
            </a:pPr>
            <a:r>
              <a:rPr lang="ar-IQ" sz="7200" dirty="0" smtClean="0">
                <a:solidFill>
                  <a:srgbClr val="FF0000"/>
                </a:solidFill>
                <a:cs typeface="PT Bold Heading" panose="02010400000000000000" pitchFamily="2" charset="-78"/>
              </a:rPr>
              <a:t>شكرا لحسن أصغائكم </a:t>
            </a:r>
            <a:endParaRPr lang="ar-IQ" sz="72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9813479"/>
      </p:ext>
    </p:extLst>
  </p:cSld>
  <p:clrMapOvr>
    <a:masterClrMapping/>
  </p:clrMapOvr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89</TotalTime>
  <Words>273</Words>
  <Application>Microsoft Office PowerPoint</Application>
  <PresentationFormat>عرض على الشاشة (3:4)‏</PresentationFormat>
  <Paragraphs>23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دفق الهواء</vt:lpstr>
      <vt:lpstr>اللغة الاكدية</vt:lpstr>
      <vt:lpstr>عرض تقديمي في PowerPoint</vt:lpstr>
      <vt:lpstr>نص مسماري أكدي من مدينة مرد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شكرا لحسن أصغائكم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Haidar</dc:creator>
  <cp:lastModifiedBy>DR.Ahmed Saker 2O14</cp:lastModifiedBy>
  <cp:revision>17</cp:revision>
  <dcterms:created xsi:type="dcterms:W3CDTF">2016-03-12T18:33:26Z</dcterms:created>
  <dcterms:modified xsi:type="dcterms:W3CDTF">2016-04-04T22:36:06Z</dcterms:modified>
</cp:coreProperties>
</file>