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65" r:id="rId3"/>
    <p:sldId id="266" r:id="rId4"/>
    <p:sldId id="269" r:id="rId5"/>
    <p:sldId id="272" r:id="rId6"/>
    <p:sldId id="274" r:id="rId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06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27/06/1437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27/06/1437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27/06/1437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27/06/1437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27/06/1437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27/06/1437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27/06/1437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27/06/1437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27/06/1437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27/06/1437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27/06/1437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27/06/1437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1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286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899592" y="2852937"/>
            <a:ext cx="7776863" cy="3024335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210000"/>
              </a:lnSpc>
            </a:pPr>
            <a:r>
              <a:rPr lang="ar-IQ" sz="2800" dirty="0" smtClean="0">
                <a:cs typeface="PT Bold Heading" panose="02010400000000000000" pitchFamily="2" charset="-78"/>
              </a:rPr>
              <a:t>مقدمة في اللغات القديمة </a:t>
            </a:r>
          </a:p>
          <a:p>
            <a:pPr algn="ctr">
              <a:lnSpc>
                <a:spcPct val="210000"/>
              </a:lnSpc>
            </a:pPr>
            <a:r>
              <a:rPr lang="ar-IQ" sz="2800" dirty="0" smtClean="0">
                <a:cs typeface="PT Bold Heading" panose="02010400000000000000" pitchFamily="2" charset="-78"/>
              </a:rPr>
              <a:t>كلية الاثار – قسم علم الاثار </a:t>
            </a:r>
          </a:p>
          <a:p>
            <a:pPr algn="ctr">
              <a:lnSpc>
                <a:spcPct val="210000"/>
              </a:lnSpc>
            </a:pPr>
            <a:r>
              <a:rPr lang="ar-IQ" sz="2800" dirty="0" smtClean="0">
                <a:cs typeface="PT Bold Heading" panose="02010400000000000000" pitchFamily="2" charset="-78"/>
              </a:rPr>
              <a:t>مرحلة </a:t>
            </a:r>
            <a:r>
              <a:rPr lang="ar-IQ" sz="2800" dirty="0">
                <a:cs typeface="PT Bold Heading" panose="02010400000000000000" pitchFamily="2" charset="-78"/>
              </a:rPr>
              <a:t>ثانية </a:t>
            </a:r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817581" y="548681"/>
            <a:ext cx="7858875" cy="1656184"/>
          </a:xfrm>
        </p:spPr>
        <p:txBody>
          <a:bodyPr/>
          <a:lstStyle/>
          <a:p>
            <a:pPr marL="182880" indent="0" algn="ctr">
              <a:buNone/>
            </a:pPr>
            <a:r>
              <a:rPr lang="ar-IQ" sz="6600" dirty="0" smtClean="0">
                <a:solidFill>
                  <a:srgbClr val="FF0000"/>
                </a:solidFill>
                <a:cs typeface="PT Bold Heading" panose="02010400000000000000" pitchFamily="2" charset="-78"/>
              </a:rPr>
              <a:t>اللغة</a:t>
            </a:r>
            <a:r>
              <a:rPr lang="ar-IQ" sz="6600" dirty="0" smtClean="0">
                <a:solidFill>
                  <a:srgbClr val="FF0000"/>
                </a:solidFill>
              </a:rPr>
              <a:t> </a:t>
            </a:r>
            <a:r>
              <a:rPr lang="ar-IQ" sz="6600" dirty="0">
                <a:solidFill>
                  <a:srgbClr val="FF0000"/>
                </a:solidFill>
                <a:cs typeface="PT Bold Heading" panose="02010400000000000000" pitchFamily="2" charset="-78"/>
              </a:rPr>
              <a:t>الاكدية</a:t>
            </a:r>
          </a:p>
        </p:txBody>
      </p:sp>
    </p:spTree>
    <p:extLst>
      <p:ext uri="{BB962C8B-B14F-4D97-AF65-F5344CB8AC3E}">
        <p14:creationId xmlns:p14="http://schemas.microsoft.com/office/powerpoint/2010/main" val="1917590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51520" y="188640"/>
            <a:ext cx="8640960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3600" b="1" dirty="0">
                <a:solidFill>
                  <a:srgbClr val="1006D2"/>
                </a:solidFill>
                <a:latin typeface="Microsoft Uighur" panose="02000000000000000000" pitchFamily="2" charset="-78"/>
                <a:cs typeface="Microsoft Uighur" panose="02000000000000000000" pitchFamily="2" charset="-78"/>
              </a:rPr>
              <a:t>ثالثا : اللهجة الاشورية  :  </a:t>
            </a:r>
            <a:endParaRPr lang="ar-IQ" sz="3600" b="1" dirty="0" smtClean="0">
              <a:solidFill>
                <a:srgbClr val="1006D2"/>
              </a:solidFill>
              <a:latin typeface="Microsoft Uighur" panose="02000000000000000000" pitchFamily="2" charset="-78"/>
              <a:cs typeface="Microsoft Uighur" panose="02000000000000000000" pitchFamily="2" charset="-78"/>
            </a:endParaRPr>
          </a:p>
          <a:p>
            <a:endParaRPr lang="en-US" sz="3600" b="1" dirty="0">
              <a:solidFill>
                <a:srgbClr val="1006D2"/>
              </a:solidFill>
              <a:latin typeface="Microsoft Uighur" panose="02000000000000000000" pitchFamily="2" charset="-78"/>
              <a:cs typeface="Microsoft Uighur" panose="02000000000000000000" pitchFamily="2" charset="-78"/>
            </a:endParaRPr>
          </a:p>
          <a:p>
            <a:pPr lvl="0">
              <a:lnSpc>
                <a:spcPct val="150000"/>
              </a:lnSpc>
            </a:pPr>
            <a:r>
              <a:rPr lang="ar-IQ" sz="3200" b="1" dirty="0">
                <a:solidFill>
                  <a:srgbClr val="FF0000"/>
                </a:solidFill>
                <a:latin typeface="Microsoft Uighur" panose="02000000000000000000" pitchFamily="2" charset="-78"/>
                <a:cs typeface="Microsoft Uighur" panose="02000000000000000000" pitchFamily="2" charset="-78"/>
              </a:rPr>
              <a:t>اللهجة الاشورية القديمة : </a:t>
            </a:r>
            <a:r>
              <a:rPr lang="ar-IQ" sz="2800" b="1" dirty="0">
                <a:latin typeface="Microsoft Uighur" panose="02000000000000000000" pitchFamily="2" charset="-78"/>
                <a:cs typeface="Microsoft Uighur" panose="02000000000000000000" pitchFamily="2" charset="-78"/>
              </a:rPr>
              <a:t>كانت معاصرة للغة البابلية القديمة في وسط و جنوب بلاد الرافدين ، و من نصوص هذه اللهجة نصوص ملكية و وثائق اخرى من </a:t>
            </a:r>
            <a:r>
              <a:rPr lang="ar-IQ" sz="2800" b="1" dirty="0" err="1">
                <a:latin typeface="Microsoft Uighur" panose="02000000000000000000" pitchFamily="2" charset="-78"/>
                <a:cs typeface="Microsoft Uighur" panose="02000000000000000000" pitchFamily="2" charset="-78"/>
              </a:rPr>
              <a:t>كبدوكيا</a:t>
            </a:r>
            <a:r>
              <a:rPr lang="ar-IQ" sz="2800" b="1" dirty="0">
                <a:latin typeface="Microsoft Uighur" panose="02000000000000000000" pitchFamily="2" charset="-78"/>
                <a:cs typeface="Microsoft Uighur" panose="02000000000000000000" pitchFamily="2" charset="-78"/>
              </a:rPr>
              <a:t> . </a:t>
            </a:r>
            <a:endParaRPr lang="ar-IQ" sz="2800" b="1" dirty="0" smtClean="0">
              <a:latin typeface="Microsoft Uighur" panose="02000000000000000000" pitchFamily="2" charset="-78"/>
              <a:cs typeface="Microsoft Uighur" panose="02000000000000000000" pitchFamily="2" charset="-78"/>
            </a:endParaRPr>
          </a:p>
          <a:p>
            <a:pPr lvl="0"/>
            <a:endParaRPr lang="en-US" sz="2800" dirty="0">
              <a:latin typeface="Microsoft Uighur" panose="02000000000000000000" pitchFamily="2" charset="-78"/>
              <a:cs typeface="Microsoft Uighur" panose="02000000000000000000" pitchFamily="2" charset="-78"/>
            </a:endParaRPr>
          </a:p>
          <a:p>
            <a:pPr lvl="0">
              <a:lnSpc>
                <a:spcPct val="150000"/>
              </a:lnSpc>
            </a:pPr>
            <a:r>
              <a:rPr lang="ar-IQ" sz="2800" b="1" dirty="0">
                <a:solidFill>
                  <a:srgbClr val="FF0000"/>
                </a:solidFill>
                <a:latin typeface="Microsoft Uighur" panose="02000000000000000000" pitchFamily="2" charset="-78"/>
                <a:cs typeface="Microsoft Uighur" panose="02000000000000000000" pitchFamily="2" charset="-78"/>
              </a:rPr>
              <a:t>اللهجة الاشورية الوسيطة  : </a:t>
            </a:r>
            <a:r>
              <a:rPr lang="ar-IQ" sz="2800" b="1" dirty="0">
                <a:latin typeface="Microsoft Uighur" panose="02000000000000000000" pitchFamily="2" charset="-78"/>
                <a:cs typeface="Microsoft Uighur" panose="02000000000000000000" pitchFamily="2" charset="-78"/>
              </a:rPr>
              <a:t>استخدمت في النصف الثاني من الالف الثاني قبل الميلاد ، و دونت بها القوانين الاشورية الوسيطة  . </a:t>
            </a:r>
            <a:endParaRPr lang="ar-IQ" sz="2800" b="1" dirty="0" smtClean="0">
              <a:latin typeface="Microsoft Uighur" panose="02000000000000000000" pitchFamily="2" charset="-78"/>
              <a:cs typeface="Microsoft Uighur" panose="02000000000000000000" pitchFamily="2" charset="-78"/>
            </a:endParaRPr>
          </a:p>
          <a:p>
            <a:pPr lvl="0"/>
            <a:endParaRPr lang="en-US" sz="3200" dirty="0">
              <a:solidFill>
                <a:srgbClr val="FF0000"/>
              </a:solidFill>
              <a:latin typeface="Microsoft Uighur" panose="02000000000000000000" pitchFamily="2" charset="-78"/>
              <a:cs typeface="Microsoft Uighur" panose="02000000000000000000" pitchFamily="2" charset="-78"/>
            </a:endParaRPr>
          </a:p>
          <a:p>
            <a:pPr>
              <a:lnSpc>
                <a:spcPct val="150000"/>
              </a:lnSpc>
            </a:pPr>
            <a:r>
              <a:rPr lang="ar-IQ" sz="3200" b="1" dirty="0">
                <a:solidFill>
                  <a:srgbClr val="FF0000"/>
                </a:solidFill>
                <a:latin typeface="Microsoft Uighur" panose="02000000000000000000" pitchFamily="2" charset="-78"/>
                <a:cs typeface="Microsoft Uighur" panose="02000000000000000000" pitchFamily="2" charset="-78"/>
              </a:rPr>
              <a:t>ج- اللهجة الاشورية الحديثة  :  </a:t>
            </a:r>
            <a:r>
              <a:rPr lang="ar-IQ" sz="2800" b="1" dirty="0">
                <a:latin typeface="Microsoft Uighur" panose="02000000000000000000" pitchFamily="2" charset="-78"/>
                <a:cs typeface="Microsoft Uighur" panose="02000000000000000000" pitchFamily="2" charset="-78"/>
              </a:rPr>
              <a:t>اللهجة الاشورية الاخيرة و استعملت خلال القرون الاربعة الاولى من الالف الاول قبل الميلاد ، و ازداد فيها </a:t>
            </a:r>
            <a:r>
              <a:rPr lang="ar-IQ" sz="2800" b="1" dirty="0" err="1">
                <a:latin typeface="Microsoft Uighur" panose="02000000000000000000" pitchFamily="2" charset="-78"/>
                <a:cs typeface="Microsoft Uighur" panose="02000000000000000000" pitchFamily="2" charset="-78"/>
              </a:rPr>
              <a:t>تاثير</a:t>
            </a:r>
            <a:r>
              <a:rPr lang="ar-IQ" sz="2800" b="1" dirty="0">
                <a:latin typeface="Microsoft Uighur" panose="02000000000000000000" pitchFamily="2" charset="-78"/>
                <a:cs typeface="Microsoft Uighur" panose="02000000000000000000" pitchFamily="2" charset="-78"/>
              </a:rPr>
              <a:t> اللغة الآرامية . </a:t>
            </a:r>
            <a:endParaRPr lang="en-US" sz="2800" dirty="0">
              <a:latin typeface="Microsoft Uighur" panose="02000000000000000000" pitchFamily="2" charset="-78"/>
              <a:cs typeface="Microsoft Uighur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84833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مكتبتي\مكتبتي المصنفة ج2\photos\01930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90" t="11933" r="14338" b="17937"/>
          <a:stretch/>
        </p:blipFill>
        <p:spPr bwMode="auto">
          <a:xfrm>
            <a:off x="78745" y="484046"/>
            <a:ext cx="4161224" cy="4853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E:\مكتبتي\مكتبتي المصنفة ج2\photos\019314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13" t="7772" r="6602"/>
          <a:stretch/>
        </p:blipFill>
        <p:spPr bwMode="auto">
          <a:xfrm>
            <a:off x="4239969" y="232018"/>
            <a:ext cx="4926298" cy="5357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مستطيل 6"/>
          <p:cNvSpPr/>
          <p:nvPr/>
        </p:nvSpPr>
        <p:spPr>
          <a:xfrm>
            <a:off x="2281131" y="5667525"/>
            <a:ext cx="454620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IQ" sz="4000" b="1" dirty="0" smtClean="0">
                <a:latin typeface="Microsoft Uighur" panose="02000000000000000000" pitchFamily="2" charset="-78"/>
                <a:cs typeface="Microsoft Uighur" panose="02000000000000000000" pitchFamily="2" charset="-78"/>
              </a:rPr>
              <a:t>نصوص مسمارية اشورية </a:t>
            </a:r>
            <a:endParaRPr lang="ar-IQ" sz="4000" dirty="0">
              <a:latin typeface="Microsoft Uighur" panose="02000000000000000000" pitchFamily="2" charset="-78"/>
              <a:cs typeface="Microsoft Uighur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21898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1562" y="260648"/>
            <a:ext cx="9001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ar-IQ" sz="3200" b="1" dirty="0">
                <a:solidFill>
                  <a:srgbClr val="1006D2"/>
                </a:solidFill>
                <a:latin typeface="Microsoft Uighur" panose="02000000000000000000" pitchFamily="2" charset="-78"/>
                <a:cs typeface="PT Bold Heading" panose="02010400000000000000" pitchFamily="2" charset="-78"/>
              </a:rPr>
              <a:t>أنتشار اللغة الاكدية  </a:t>
            </a:r>
            <a:r>
              <a:rPr lang="en-US" sz="3200" b="1" dirty="0">
                <a:solidFill>
                  <a:srgbClr val="1006D2"/>
                </a:solidFill>
                <a:latin typeface="Microsoft Uighur" panose="02000000000000000000" pitchFamily="2" charset="-78"/>
                <a:cs typeface="PT Bold Heading" panose="02010400000000000000" pitchFamily="2" charset="-78"/>
              </a:rPr>
              <a:t>T The spread of Akkadian language</a:t>
            </a:r>
          </a:p>
        </p:txBody>
      </p:sp>
      <p:sp>
        <p:nvSpPr>
          <p:cNvPr id="3" name="مستطيل 2"/>
          <p:cNvSpPr/>
          <p:nvPr/>
        </p:nvSpPr>
        <p:spPr>
          <a:xfrm>
            <a:off x="226459" y="1484784"/>
            <a:ext cx="876104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ar-IQ" sz="2800" b="1" dirty="0">
                <a:solidFill>
                  <a:srgbClr val="FF0000"/>
                </a:solidFill>
                <a:latin typeface="Microsoft Uighur" panose="02000000000000000000" pitchFamily="2" charset="-78"/>
                <a:cs typeface="Microsoft Uighur" panose="02000000000000000000" pitchFamily="2" charset="-78"/>
              </a:rPr>
              <a:t>أستخدمت اللغة الاكدية بلهجاتها المتنوعة في بلاد الرافدين </a:t>
            </a:r>
            <a:r>
              <a:rPr lang="ar-IQ" sz="2800" b="1" dirty="0">
                <a:latin typeface="Microsoft Uighur" panose="02000000000000000000" pitchFamily="2" charset="-78"/>
                <a:cs typeface="Microsoft Uighur" panose="02000000000000000000" pitchFamily="2" charset="-78"/>
              </a:rPr>
              <a:t>لمدة طويلة من الزمن ، و شاع استخدمها في عدد من </a:t>
            </a:r>
            <a:r>
              <a:rPr lang="ar-IQ" sz="2800" b="1" dirty="0" smtClean="0">
                <a:latin typeface="Microsoft Uighur" panose="02000000000000000000" pitchFamily="2" charset="-78"/>
                <a:cs typeface="Microsoft Uighur" panose="02000000000000000000" pitchFamily="2" charset="-78"/>
              </a:rPr>
              <a:t>البلدان </a:t>
            </a:r>
            <a:r>
              <a:rPr lang="ar-IQ" sz="2800" b="1" dirty="0">
                <a:latin typeface="Microsoft Uighur" panose="02000000000000000000" pitchFamily="2" charset="-78"/>
                <a:cs typeface="Microsoft Uighur" panose="02000000000000000000" pitchFamily="2" charset="-78"/>
              </a:rPr>
              <a:t>المجاورة و البعيدة ، و كشفت التنقيبات </a:t>
            </a:r>
            <a:r>
              <a:rPr lang="ar-IQ" sz="2800" b="1" dirty="0" smtClean="0">
                <a:latin typeface="Microsoft Uighur" panose="02000000000000000000" pitchFamily="2" charset="-78"/>
                <a:cs typeface="Microsoft Uighur" panose="02000000000000000000" pitchFamily="2" charset="-78"/>
              </a:rPr>
              <a:t>عن نصوص مسمارية بالخط المسماري و بالغة الاكدية في البلدان التالية :  </a:t>
            </a:r>
          </a:p>
          <a:p>
            <a:pPr lvl="0"/>
            <a:endParaRPr lang="ar-IQ" sz="2800" b="1" dirty="0" smtClean="0">
              <a:latin typeface="Microsoft Uighur" panose="02000000000000000000" pitchFamily="2" charset="-78"/>
              <a:cs typeface="Microsoft Uighur" panose="02000000000000000000" pitchFamily="2" charset="-78"/>
            </a:endParaRPr>
          </a:p>
          <a:p>
            <a:pPr lvl="0">
              <a:lnSpc>
                <a:spcPct val="150000"/>
              </a:lnSpc>
            </a:pPr>
            <a:r>
              <a:rPr lang="ar-IQ" sz="2800" b="1" dirty="0" smtClean="0">
                <a:latin typeface="Microsoft Uighur" panose="02000000000000000000" pitchFamily="2" charset="-78"/>
                <a:cs typeface="Microsoft Uighur" panose="02000000000000000000" pitchFamily="2" charset="-78"/>
              </a:rPr>
              <a:t>في         </a:t>
            </a:r>
            <a:r>
              <a:rPr lang="ar-IQ" sz="2800" b="1" dirty="0" smtClean="0">
                <a:solidFill>
                  <a:srgbClr val="FF0000"/>
                </a:solidFill>
                <a:latin typeface="Microsoft Uighur" panose="02000000000000000000" pitchFamily="2" charset="-78"/>
                <a:cs typeface="Microsoft Uighur" panose="02000000000000000000" pitchFamily="2" charset="-78"/>
              </a:rPr>
              <a:t>عيلام </a:t>
            </a:r>
            <a:r>
              <a:rPr lang="ar-IQ" sz="2800" b="1" dirty="0">
                <a:latin typeface="Microsoft Uighur" panose="02000000000000000000" pitchFamily="2" charset="-78"/>
                <a:cs typeface="Microsoft Uighur" panose="02000000000000000000" pitchFamily="2" charset="-78"/>
              </a:rPr>
              <a:t>( جنوب غرب </a:t>
            </a:r>
            <a:r>
              <a:rPr lang="ar-IQ" sz="2800" b="1" dirty="0" smtClean="0">
                <a:latin typeface="Microsoft Uighur" panose="02000000000000000000" pitchFamily="2" charset="-78"/>
                <a:cs typeface="Microsoft Uighur" panose="02000000000000000000" pitchFamily="2" charset="-78"/>
              </a:rPr>
              <a:t>ايران ) </a:t>
            </a:r>
          </a:p>
          <a:p>
            <a:pPr lvl="0">
              <a:lnSpc>
                <a:spcPct val="150000"/>
              </a:lnSpc>
            </a:pPr>
            <a:r>
              <a:rPr lang="ar-IQ" sz="2800" b="1" dirty="0" smtClean="0">
                <a:latin typeface="Microsoft Uighur" panose="02000000000000000000" pitchFamily="2" charset="-78"/>
                <a:cs typeface="Microsoft Uighur" panose="02000000000000000000" pitchFamily="2" charset="-78"/>
              </a:rPr>
              <a:t>في         </a:t>
            </a:r>
            <a:r>
              <a:rPr lang="ar-IQ" sz="2800" b="1" dirty="0" smtClean="0">
                <a:solidFill>
                  <a:srgbClr val="FF0000"/>
                </a:solidFill>
                <a:latin typeface="Microsoft Uighur" panose="02000000000000000000" pitchFamily="2" charset="-78"/>
                <a:cs typeface="Microsoft Uighur" panose="02000000000000000000" pitchFamily="2" charset="-78"/>
              </a:rPr>
              <a:t>اسيا </a:t>
            </a:r>
            <a:r>
              <a:rPr lang="ar-IQ" sz="2800" b="1" dirty="0">
                <a:solidFill>
                  <a:srgbClr val="FF0000"/>
                </a:solidFill>
                <a:latin typeface="Microsoft Uighur" panose="02000000000000000000" pitchFamily="2" charset="-78"/>
                <a:cs typeface="Microsoft Uighur" panose="02000000000000000000" pitchFamily="2" charset="-78"/>
              </a:rPr>
              <a:t>الصغرى </a:t>
            </a:r>
            <a:r>
              <a:rPr lang="ar-IQ" sz="2800" b="1" dirty="0" smtClean="0">
                <a:solidFill>
                  <a:srgbClr val="FF0000"/>
                </a:solidFill>
                <a:latin typeface="Microsoft Uighur" panose="02000000000000000000" pitchFamily="2" charset="-78"/>
                <a:cs typeface="Microsoft Uighur" panose="02000000000000000000" pitchFamily="2" charset="-78"/>
              </a:rPr>
              <a:t>/ </a:t>
            </a:r>
            <a:r>
              <a:rPr lang="ar-IQ" sz="2800" b="1" dirty="0">
                <a:solidFill>
                  <a:srgbClr val="FF0000"/>
                </a:solidFill>
                <a:latin typeface="Microsoft Uighur" panose="02000000000000000000" pitchFamily="2" charset="-78"/>
                <a:cs typeface="Microsoft Uighur" panose="02000000000000000000" pitchFamily="2" charset="-78"/>
              </a:rPr>
              <a:t>أ </a:t>
            </a:r>
            <a:r>
              <a:rPr lang="ar-IQ" sz="2800" b="1" dirty="0" err="1">
                <a:solidFill>
                  <a:srgbClr val="FF0000"/>
                </a:solidFill>
                <a:latin typeface="Microsoft Uighur" panose="02000000000000000000" pitchFamily="2" charset="-78"/>
                <a:cs typeface="Microsoft Uighur" panose="02000000000000000000" pitchFamily="2" charset="-78"/>
              </a:rPr>
              <a:t>قليم</a:t>
            </a:r>
            <a:r>
              <a:rPr lang="ar-IQ" sz="2800" b="1" dirty="0">
                <a:solidFill>
                  <a:srgbClr val="FF0000"/>
                </a:solidFill>
                <a:latin typeface="Microsoft Uighur" panose="02000000000000000000" pitchFamily="2" charset="-78"/>
                <a:cs typeface="Microsoft Uighur" panose="02000000000000000000" pitchFamily="2" charset="-78"/>
              </a:rPr>
              <a:t> </a:t>
            </a:r>
            <a:r>
              <a:rPr lang="ar-IQ" sz="2800" b="1" dirty="0" err="1">
                <a:solidFill>
                  <a:srgbClr val="FF0000"/>
                </a:solidFill>
                <a:latin typeface="Microsoft Uighur" panose="02000000000000000000" pitchFamily="2" charset="-78"/>
                <a:cs typeface="Microsoft Uighur" panose="02000000000000000000" pitchFamily="2" charset="-78"/>
              </a:rPr>
              <a:t>كبدوكيا</a:t>
            </a:r>
            <a:r>
              <a:rPr lang="ar-IQ" sz="2800" b="1" dirty="0">
                <a:solidFill>
                  <a:srgbClr val="FF0000"/>
                </a:solidFill>
                <a:latin typeface="Microsoft Uighur" panose="02000000000000000000" pitchFamily="2" charset="-78"/>
                <a:cs typeface="Microsoft Uighur" panose="02000000000000000000" pitchFamily="2" charset="-78"/>
              </a:rPr>
              <a:t> </a:t>
            </a:r>
            <a:endParaRPr lang="ar-IQ" sz="2800" b="1" dirty="0" smtClean="0">
              <a:solidFill>
                <a:srgbClr val="FF0000"/>
              </a:solidFill>
              <a:latin typeface="Microsoft Uighur" panose="02000000000000000000" pitchFamily="2" charset="-78"/>
              <a:cs typeface="Microsoft Uighur" panose="02000000000000000000" pitchFamily="2" charset="-78"/>
            </a:endParaRPr>
          </a:p>
          <a:p>
            <a:pPr lvl="0">
              <a:lnSpc>
                <a:spcPct val="150000"/>
              </a:lnSpc>
            </a:pPr>
            <a:r>
              <a:rPr lang="ar-IQ" sz="2800" b="1" dirty="0" smtClean="0">
                <a:latin typeface="Microsoft Uighur" panose="02000000000000000000" pitchFamily="2" charset="-78"/>
                <a:cs typeface="Microsoft Uighur" panose="02000000000000000000" pitchFamily="2" charset="-78"/>
              </a:rPr>
              <a:t>في         </a:t>
            </a:r>
            <a:r>
              <a:rPr lang="ar-IQ" sz="2800" b="1" dirty="0" smtClean="0">
                <a:solidFill>
                  <a:srgbClr val="FF0000"/>
                </a:solidFill>
                <a:latin typeface="Microsoft Uighur" panose="02000000000000000000" pitchFamily="2" charset="-78"/>
                <a:cs typeface="Microsoft Uighur" panose="02000000000000000000" pitchFamily="2" charset="-78"/>
              </a:rPr>
              <a:t>سوريا</a:t>
            </a:r>
          </a:p>
          <a:p>
            <a:pPr lvl="0">
              <a:lnSpc>
                <a:spcPct val="150000"/>
              </a:lnSpc>
            </a:pPr>
            <a:r>
              <a:rPr lang="ar-IQ" sz="2800" b="1" dirty="0" smtClean="0">
                <a:solidFill>
                  <a:srgbClr val="FF0000"/>
                </a:solidFill>
                <a:latin typeface="Microsoft Uighur" panose="02000000000000000000" pitchFamily="2" charset="-78"/>
                <a:cs typeface="Microsoft Uighur" panose="02000000000000000000" pitchFamily="2" charset="-78"/>
              </a:rPr>
              <a:t> </a:t>
            </a:r>
            <a:r>
              <a:rPr lang="ar-IQ" sz="2800" b="1" dirty="0" smtClean="0">
                <a:latin typeface="Microsoft Uighur" panose="02000000000000000000" pitchFamily="2" charset="-78"/>
                <a:cs typeface="Microsoft Uighur" panose="02000000000000000000" pitchFamily="2" charset="-78"/>
              </a:rPr>
              <a:t>في     </a:t>
            </a:r>
            <a:r>
              <a:rPr lang="ar-IQ" sz="2800" b="1" dirty="0" smtClean="0">
                <a:solidFill>
                  <a:srgbClr val="FF0000"/>
                </a:solidFill>
                <a:latin typeface="Microsoft Uighur" panose="02000000000000000000" pitchFamily="2" charset="-78"/>
                <a:cs typeface="Microsoft Uighur" panose="02000000000000000000" pitchFamily="2" charset="-78"/>
              </a:rPr>
              <a:t> </a:t>
            </a:r>
            <a:r>
              <a:rPr lang="ar-IQ" sz="2800" b="1" dirty="0">
                <a:solidFill>
                  <a:srgbClr val="FF0000"/>
                </a:solidFill>
                <a:latin typeface="Microsoft Uighur" panose="02000000000000000000" pitchFamily="2" charset="-78"/>
                <a:cs typeface="Microsoft Uighur" panose="02000000000000000000" pitchFamily="2" charset="-78"/>
              </a:rPr>
              <a:t>وادي النيل </a:t>
            </a:r>
            <a:endParaRPr lang="ar-IQ" sz="2800" b="1" dirty="0" smtClean="0">
              <a:solidFill>
                <a:srgbClr val="FF0000"/>
              </a:solidFill>
              <a:latin typeface="Microsoft Uighur" panose="02000000000000000000" pitchFamily="2" charset="-78"/>
              <a:cs typeface="Microsoft Uighur" panose="02000000000000000000" pitchFamily="2" charset="-78"/>
            </a:endParaRPr>
          </a:p>
          <a:p>
            <a:pPr lvl="0"/>
            <a:endParaRPr lang="ar-IQ" sz="2800" b="1" dirty="0" smtClean="0">
              <a:solidFill>
                <a:srgbClr val="FF0000"/>
              </a:solidFill>
              <a:latin typeface="Microsoft Uighur" panose="02000000000000000000" pitchFamily="2" charset="-78"/>
              <a:cs typeface="Microsoft Uighur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70860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:\عملي\محاضرات الطلبة\2015-2016\لغات قديمة    مرحلة ثانية\مصادر محاضرات اللغات القديمة - مرحلة ثانية اثار\Akkadian\مصادر المحاضرة\eb82d15bd20cf9225dcc540ddc59322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766"/>
            <a:ext cx="9144000" cy="6877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6048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11560" y="1988840"/>
            <a:ext cx="7622232" cy="4102392"/>
          </a:xfrm>
        </p:spPr>
        <p:txBody>
          <a:bodyPr/>
          <a:lstStyle/>
          <a:p>
            <a:pPr marL="0" indent="0" algn="ctr">
              <a:buNone/>
            </a:pPr>
            <a:r>
              <a:rPr lang="ar-IQ" sz="7200" dirty="0" smtClean="0">
                <a:solidFill>
                  <a:srgbClr val="FF0000"/>
                </a:solidFill>
                <a:cs typeface="PT Bold Heading" panose="02010400000000000000" pitchFamily="2" charset="-78"/>
              </a:rPr>
              <a:t>شكرا لحسن أصغائكم </a:t>
            </a:r>
            <a:endParaRPr lang="ar-IQ" sz="7200" dirty="0">
              <a:solidFill>
                <a:srgbClr val="FF0000"/>
              </a:solidFill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79813479"/>
      </p:ext>
    </p:extLst>
  </p:cSld>
  <p:clrMapOvr>
    <a:masterClrMapping/>
  </p:clrMapOvr>
</p:sld>
</file>

<file path=ppt/theme/theme1.xml><?xml version="1.0" encoding="utf-8"?>
<a:theme xmlns:a="http://schemas.openxmlformats.org/drawingml/2006/main" name="دفق الهواء">
  <a:themeElements>
    <a:clrScheme name="دفق الهواء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دفق الهواء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دفق الهواء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90</TotalTime>
  <Words>170</Words>
  <Application>Microsoft Office PowerPoint</Application>
  <PresentationFormat>عرض على الشاشة (3:4)‏</PresentationFormat>
  <Paragraphs>20</Paragraphs>
  <Slides>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دفق الهواء</vt:lpstr>
      <vt:lpstr>اللغة الاكدية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شكرا لحسن أصغائكم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Haidar</dc:creator>
  <cp:lastModifiedBy>DR.Ahmed Saker 2O14</cp:lastModifiedBy>
  <cp:revision>17</cp:revision>
  <dcterms:created xsi:type="dcterms:W3CDTF">2016-03-12T18:33:26Z</dcterms:created>
  <dcterms:modified xsi:type="dcterms:W3CDTF">2016-04-04T22:37:51Z</dcterms:modified>
</cp:coreProperties>
</file>