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9" r:id="rId3"/>
    <p:sldId id="271" r:id="rId4"/>
    <p:sldId id="273" r:id="rId5"/>
    <p:sldId id="272" r:id="rId6"/>
    <p:sldId id="274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2852937"/>
            <a:ext cx="7776863" cy="302433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مقدمة في اللغات القديمة </a:t>
            </a:r>
          </a:p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كلية الاثار – قسم علم الاثار </a:t>
            </a:r>
          </a:p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مرحلة </a:t>
            </a:r>
            <a:r>
              <a:rPr lang="ar-IQ" sz="2800" dirty="0">
                <a:cs typeface="PT Bold Heading" panose="02010400000000000000" pitchFamily="2" charset="-78"/>
              </a:rPr>
              <a:t>ثانية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858875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ar-IQ" sz="66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اللغة</a:t>
            </a:r>
            <a:r>
              <a:rPr lang="ar-IQ" sz="6600" dirty="0" smtClean="0">
                <a:solidFill>
                  <a:srgbClr val="FF0000"/>
                </a:solidFill>
              </a:rPr>
              <a:t> </a:t>
            </a:r>
            <a:r>
              <a:rPr lang="ar-IQ" sz="6600" dirty="0">
                <a:solidFill>
                  <a:srgbClr val="FF0000"/>
                </a:solidFill>
                <a:cs typeface="PT Bold Heading" panose="02010400000000000000" pitchFamily="2" charset="-78"/>
              </a:rPr>
              <a:t>الاكدية</a:t>
            </a:r>
          </a:p>
        </p:txBody>
      </p:sp>
    </p:spTree>
    <p:extLst>
      <p:ext uri="{BB962C8B-B14F-4D97-AF65-F5344CB8AC3E}">
        <p14:creationId xmlns:p14="http://schemas.microsoft.com/office/powerpoint/2010/main" val="191759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562" y="260648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PT Bold Heading" panose="02010400000000000000" pitchFamily="2" charset="-78"/>
              </a:rPr>
              <a:t>أنتشار اللغة الاكدية  </a:t>
            </a:r>
            <a:r>
              <a:rPr lang="en-US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PT Bold Heading" panose="02010400000000000000" pitchFamily="2" charset="-78"/>
              </a:rPr>
              <a:t>T The spread of Akkadian language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41243" y="1268760"/>
            <a:ext cx="87610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أستخدمت اللغة الاكدية بلهجاتها المتنوعة في بلاد الرافدين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لمدة طويلة من الزمن ، و شاع استخدمها في عدد من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البلدان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المجاورة و البعيدة ، و كشفت التنقيبات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عن نصوص مسمارية بالخط المسماري و بالغة الاكدية في البلدان التالية :  </a:t>
            </a:r>
          </a:p>
          <a:p>
            <a:pPr lvl="0"/>
            <a:endParaRPr lang="ar-IQ" sz="2800" b="1" dirty="0" smtClean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عيلام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( جنوب غرب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ايران ) </a:t>
            </a: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اسيا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الصغرى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/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أ </a:t>
            </a:r>
            <a:r>
              <a:rPr lang="ar-IQ" sz="2800" b="1" dirty="0" err="1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قليم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 err="1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كبدوكيا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endParaRPr lang="ar-IQ" sz="2800" b="1" dirty="0" smtClean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سوريا</a:t>
            </a: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وادي النيل </a:t>
            </a:r>
            <a:endParaRPr lang="ar-IQ" sz="2800" b="1" dirty="0" smtClean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/>
            <a:endParaRPr lang="ar-IQ" sz="2800" b="1" dirty="0" smtClean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/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أن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اللغة الاكدية استُعملت بخطها المسماري في هذه الاقاليم في حقب تاريخية مختلفة من عصورها . </a:t>
            </a: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086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</a:pP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أستخدمت اللغة الاكدية بخطها المسماري في </a:t>
            </a:r>
            <a:r>
              <a:rPr lang="ar-IQ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Mudir MT" pitchFamily="2" charset="-78"/>
              </a:rPr>
              <a:t>بلاد عيلام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منذ أواسط الالف الثالث قبل الميلاد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و خاصة خلال الحقبة التي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أمتدت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حدود الدولة الاكدية فيها لتشمل بلاد عيلام . </a:t>
            </a:r>
            <a:endParaRPr lang="ar-IQ" sz="2800" b="1" dirty="0" smtClean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 algn="justLow">
              <a:lnSpc>
                <a:spcPct val="150000"/>
              </a:lnSpc>
            </a:pP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 algn="justLow">
              <a:lnSpc>
                <a:spcPct val="150000"/>
              </a:lnSpc>
            </a:pP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</a:t>
            </a:r>
            <a:r>
              <a:rPr lang="ar-IQ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Mudir MT" pitchFamily="2" charset="-78"/>
              </a:rPr>
              <a:t>اسيا الصغرى ( الاناضول )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تم العثور على الالاف النصوص المسمارية المدونة باللغة الاكدية في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أقليم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كبدوكيا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شرق الاناضول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مؤرخة للعصر الاشوري الوسيط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، و هي تعود الى التجار الاشوريين الذين كونوا مستوطنات تجارية هناك.</a:t>
            </a: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642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04664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</a:pP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أستخدمت اللغة الاكدية في عدد من المدن و </a:t>
            </a:r>
            <a:r>
              <a:rPr lang="ar-IQ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Mudir MT" pitchFamily="2" charset="-78"/>
              </a:rPr>
              <a:t>الممالك السورية القديمة . </a:t>
            </a:r>
            <a:endParaRPr lang="ar-IQ" sz="3200" b="1" dirty="0" smtClean="0">
              <a:solidFill>
                <a:srgbClr val="1006D2"/>
              </a:solidFill>
              <a:latin typeface="Microsoft Uighur" panose="02000000000000000000" pitchFamily="2" charset="-78"/>
              <a:cs typeface="Mudir MT" pitchFamily="2" charset="-78"/>
            </a:endParaRPr>
          </a:p>
          <a:p>
            <a:pPr lvl="0" algn="justLow">
              <a:lnSpc>
                <a:spcPct val="150000"/>
              </a:lnSpc>
            </a:pPr>
            <a:endParaRPr lang="en-US" sz="3200" b="1" dirty="0">
              <a:solidFill>
                <a:srgbClr val="1006D2"/>
              </a:solidFill>
              <a:latin typeface="Microsoft Uighur" panose="02000000000000000000" pitchFamily="2" charset="-78"/>
              <a:cs typeface="Mudir MT" pitchFamily="2" charset="-78"/>
            </a:endParaRPr>
          </a:p>
          <a:p>
            <a:pPr lvl="0" algn="justLow">
              <a:lnSpc>
                <a:spcPct val="200000"/>
              </a:lnSpc>
            </a:pP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الرسائل الملكية المكتشفة في </a:t>
            </a:r>
            <a:r>
              <a:rPr lang="ar-IQ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Mudir MT" pitchFamily="2" charset="-78"/>
              </a:rPr>
              <a:t>تل العمارنة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( عاصمة الفرعون اخناتون ) و التي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تعود للألف الثاني قبل الميلاد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، أستخدمت فيها اللغة الاكدية و دونت بالخط المسماري ، و هذا يدل على أن اللغة الاكدية أصبحت اللغة الرسمية للتخاطب بين الشعوب ، من خلال الرسائل المتبادلة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بين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الحثيين و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الكاشيين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و المصريين و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الميتانيين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. </a:t>
            </a: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475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عملي\محاضرات الطلبة\2015-2016\لغات قديمة    مرحلة ثانية\مصادر محاضرات اللغات القديمة - مرحلة ثانية اثار\Akkadian\مصادر المحاضرة\eb82d15bd20cf9225dcc540ddc5932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766"/>
            <a:ext cx="9144000" cy="68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4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7622232" cy="4102392"/>
          </a:xfrm>
        </p:spPr>
        <p:txBody>
          <a:bodyPr/>
          <a:lstStyle/>
          <a:p>
            <a:pPr marL="0" indent="0" algn="ctr">
              <a:buNone/>
            </a:pPr>
            <a:r>
              <a:rPr lang="ar-IQ" sz="7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شكرا لحسن أصغائكم </a:t>
            </a:r>
            <a:endParaRPr lang="ar-IQ" sz="7200" dirty="0">
              <a:solidFill>
                <a:srgbClr val="FF00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813479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233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دفق الهواء</vt:lpstr>
      <vt:lpstr>اللغة الاكدية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 لحسن أصغائكم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Haidar</dc:creator>
  <cp:lastModifiedBy>DR.Ahmed Saker 2O14</cp:lastModifiedBy>
  <cp:revision>17</cp:revision>
  <dcterms:created xsi:type="dcterms:W3CDTF">2016-03-12T18:33:26Z</dcterms:created>
  <dcterms:modified xsi:type="dcterms:W3CDTF">2016-04-04T22:38:38Z</dcterms:modified>
</cp:coreProperties>
</file>